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1"/>
  </p:notesMasterIdLst>
  <p:handoutMasterIdLst>
    <p:handoutMasterId r:id="rId12"/>
  </p:handoutMasterIdLst>
  <p:sldIdLst>
    <p:sldId id="301" r:id="rId2"/>
    <p:sldId id="310" r:id="rId3"/>
    <p:sldId id="311" r:id="rId4"/>
    <p:sldId id="302" r:id="rId5"/>
    <p:sldId id="312" r:id="rId6"/>
    <p:sldId id="303" r:id="rId7"/>
    <p:sldId id="304" r:id="rId8"/>
    <p:sldId id="305" r:id="rId9"/>
    <p:sldId id="28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826" autoAdjust="0"/>
  </p:normalViewPr>
  <p:slideViewPr>
    <p:cSldViewPr>
      <p:cViewPr>
        <p:scale>
          <a:sx n="110" d="100"/>
          <a:sy n="110" d="100"/>
        </p:scale>
        <p:origin x="-720" y="93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794" y="126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diagrams/_rels/data2.xml.rels><?xml version="1.0" encoding="UTF-8" standalone="yes"?>
<Relationships xmlns="http://schemas.openxmlformats.org/package/2006/relationships"><Relationship Id="rId1" Type="http://schemas.openxmlformats.org/officeDocument/2006/relationships/image" Target="../media/image11.jpeg"/></Relationships>
</file>

<file path=ppt/diagrams/_rels/data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image" Target="../media/image12.jpeg"/></Relationships>
</file>

<file path=ppt/diagrams/_rels/data4.xml.rels><?xml version="1.0" encoding="UTF-8" standalone="yes"?>
<Relationships xmlns="http://schemas.openxmlformats.org/package/2006/relationships"><Relationship Id="rId1"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image" Target="../media/image9.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1.jpeg"/></Relationships>
</file>

<file path=ppt/diagrams/_rels/drawing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image" Target="../media/image12.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ACF853-06F1-4076-AF32-A0C8AC2AB025}" type="doc">
      <dgm:prSet loTypeId="urn:microsoft.com/office/officeart/2005/8/layout/hList2#1" loCatId="list" qsTypeId="urn:microsoft.com/office/officeart/2005/8/quickstyle/simple1" qsCatId="simple" csTypeId="urn:microsoft.com/office/officeart/2005/8/colors/accent1_2" csCatId="accent1" phldr="1"/>
      <dgm:spPr/>
      <dgm:t>
        <a:bodyPr/>
        <a:lstStyle/>
        <a:p>
          <a:endParaRPr lang="en-BZ"/>
        </a:p>
      </dgm:t>
    </dgm:pt>
    <dgm:pt modelId="{A2F97E20-43EA-492E-BF2A-19EE3DBB4353}">
      <dgm:prSet phldrT="[Text]"/>
      <dgm:spPr/>
      <dgm:t>
        <a:bodyPr/>
        <a:lstStyle/>
        <a:p>
          <a:r>
            <a:rPr lang="en-BZ" dirty="0" smtClean="0"/>
            <a:t>Component 1</a:t>
          </a:r>
          <a:endParaRPr lang="en-BZ" dirty="0"/>
        </a:p>
      </dgm:t>
    </dgm:pt>
    <dgm:pt modelId="{2C2B7A1C-3265-45AD-9362-106E89F05BB7}" type="parTrans" cxnId="{6B591EB4-A266-40EA-BDC3-4C9AB3CC37DD}">
      <dgm:prSet/>
      <dgm:spPr/>
      <dgm:t>
        <a:bodyPr/>
        <a:lstStyle/>
        <a:p>
          <a:endParaRPr lang="en-BZ"/>
        </a:p>
      </dgm:t>
    </dgm:pt>
    <dgm:pt modelId="{26BB8D07-CC49-406C-8AB6-98C601929A1B}" type="sibTrans" cxnId="{6B591EB4-A266-40EA-BDC3-4C9AB3CC37DD}">
      <dgm:prSet/>
      <dgm:spPr/>
      <dgm:t>
        <a:bodyPr/>
        <a:lstStyle/>
        <a:p>
          <a:endParaRPr lang="en-BZ"/>
        </a:p>
      </dgm:t>
    </dgm:pt>
    <dgm:pt modelId="{91DDDEDD-CBF8-422B-ACA2-932AE61BDD81}">
      <dgm:prSet phldrT="[Text]"/>
      <dgm:spPr/>
      <dgm:t>
        <a:bodyPr/>
        <a:lstStyle/>
        <a:p>
          <a:pPr marL="57150" indent="0"/>
          <a:r>
            <a:rPr lang="en-US" b="1" dirty="0" smtClean="0"/>
            <a:t>ENHANCING THE PREDICTIVE POWERS OF REGIONAL CLIMATE MODELS AND THE REGION’S ABILITY TO DESIGN AND IMPLEMENT COST-EFFECTIVE </a:t>
          </a:r>
          <a:r>
            <a:rPr lang="en-US" b="1" dirty="0" smtClean="0">
              <a:solidFill>
                <a:schemeClr val="accent6">
                  <a:lumMod val="50000"/>
                </a:schemeClr>
              </a:solidFill>
            </a:rPr>
            <a:t>ADAPTATION ACTIVITIES</a:t>
          </a:r>
          <a:endParaRPr lang="en-BZ" dirty="0">
            <a:solidFill>
              <a:schemeClr val="accent6">
                <a:lumMod val="50000"/>
              </a:schemeClr>
            </a:solidFill>
          </a:endParaRPr>
        </a:p>
      </dgm:t>
    </dgm:pt>
    <dgm:pt modelId="{E744EEEC-176C-486E-A70F-1E3D7D2CEDA1}" type="parTrans" cxnId="{664BC016-156A-49A7-A7E7-9F7B36D5A0DE}">
      <dgm:prSet/>
      <dgm:spPr/>
      <dgm:t>
        <a:bodyPr/>
        <a:lstStyle/>
        <a:p>
          <a:endParaRPr lang="en-BZ"/>
        </a:p>
      </dgm:t>
    </dgm:pt>
    <dgm:pt modelId="{B4EC327E-FA6E-40CE-90B0-DCB987712EB2}" type="sibTrans" cxnId="{664BC016-156A-49A7-A7E7-9F7B36D5A0DE}">
      <dgm:prSet/>
      <dgm:spPr/>
      <dgm:t>
        <a:bodyPr/>
        <a:lstStyle/>
        <a:p>
          <a:endParaRPr lang="en-BZ"/>
        </a:p>
      </dgm:t>
    </dgm:pt>
    <dgm:pt modelId="{99873B55-E67E-4877-8DEF-9FB4B34E6518}">
      <dgm:prSet/>
      <dgm:spPr/>
      <dgm:t>
        <a:bodyPr/>
        <a:lstStyle/>
        <a:p>
          <a:r>
            <a:rPr lang="en-BZ" dirty="0" smtClean="0"/>
            <a:t>Component 2</a:t>
          </a:r>
          <a:endParaRPr lang="en-BZ" dirty="0"/>
        </a:p>
      </dgm:t>
    </dgm:pt>
    <dgm:pt modelId="{6FDDBAD1-8CC5-4046-925C-2C9A36B39DB7}" type="parTrans" cxnId="{B1E3BBD7-42FC-4B90-B094-A4922BF51581}">
      <dgm:prSet/>
      <dgm:spPr/>
      <dgm:t>
        <a:bodyPr/>
        <a:lstStyle/>
        <a:p>
          <a:endParaRPr lang="en-BZ"/>
        </a:p>
      </dgm:t>
    </dgm:pt>
    <dgm:pt modelId="{50C659A6-21E4-4DA5-8F1C-83F16A4C0FC6}" type="sibTrans" cxnId="{B1E3BBD7-42FC-4B90-B094-A4922BF51581}">
      <dgm:prSet/>
      <dgm:spPr/>
      <dgm:t>
        <a:bodyPr/>
        <a:lstStyle/>
        <a:p>
          <a:endParaRPr lang="en-BZ"/>
        </a:p>
      </dgm:t>
    </dgm:pt>
    <dgm:pt modelId="{05F4683E-B180-466A-B14C-C84E09D5AC2E}">
      <dgm:prSet/>
      <dgm:spPr/>
      <dgm:t>
        <a:bodyPr/>
        <a:lstStyle/>
        <a:p>
          <a:r>
            <a:rPr lang="en-US" b="1" dirty="0" smtClean="0">
              <a:solidFill>
                <a:schemeClr val="accent6">
                  <a:lumMod val="50000"/>
                </a:schemeClr>
              </a:solidFill>
            </a:rPr>
            <a:t>SC1	Identification of weather and coral reef 	monitoring station  requirements;</a:t>
          </a:r>
          <a:r>
            <a:rPr lang="en-US" b="1" dirty="0" smtClean="0">
              <a:solidFill>
                <a:srgbClr val="FFFF00"/>
              </a:solidFill>
            </a:rPr>
            <a:t> </a:t>
          </a:r>
          <a:r>
            <a:rPr lang="en-US" b="1" dirty="0" smtClean="0">
              <a:solidFill>
                <a:srgbClr val="92D050"/>
              </a:solidFill>
            </a:rPr>
            <a:t>COM</a:t>
          </a:r>
        </a:p>
      </dgm:t>
    </dgm:pt>
    <dgm:pt modelId="{5E979782-4A45-4D01-8497-9F046C1AAEF4}" type="parTrans" cxnId="{D5BEE2ED-FDD8-43C1-A05E-387DC4842FF2}">
      <dgm:prSet/>
      <dgm:spPr/>
      <dgm:t>
        <a:bodyPr/>
        <a:lstStyle/>
        <a:p>
          <a:endParaRPr lang="en-BZ"/>
        </a:p>
      </dgm:t>
    </dgm:pt>
    <dgm:pt modelId="{4B24E399-222E-478B-88DA-26A5DE2EA3BC}" type="sibTrans" cxnId="{D5BEE2ED-FDD8-43C1-A05E-387DC4842FF2}">
      <dgm:prSet/>
      <dgm:spPr/>
      <dgm:t>
        <a:bodyPr/>
        <a:lstStyle/>
        <a:p>
          <a:endParaRPr lang="en-BZ"/>
        </a:p>
      </dgm:t>
    </dgm:pt>
    <dgm:pt modelId="{A0FBC42B-68C2-4AF1-A882-0588645A5CDB}">
      <dgm:prSet/>
      <dgm:spPr/>
      <dgm:t>
        <a:bodyPr/>
        <a:lstStyle/>
        <a:p>
          <a:r>
            <a:rPr lang="en-US" b="1" dirty="0" smtClean="0">
              <a:solidFill>
                <a:schemeClr val="accent6">
                  <a:lumMod val="50000"/>
                </a:schemeClr>
              </a:solidFill>
            </a:rPr>
            <a:t>SC2	Procurement of weather and coral reef 	monitoring stations  equipment; </a:t>
          </a:r>
          <a:r>
            <a:rPr lang="en-US" b="1" dirty="0" smtClean="0">
              <a:solidFill>
                <a:srgbClr val="92D050"/>
              </a:solidFill>
            </a:rPr>
            <a:t>COM</a:t>
          </a:r>
        </a:p>
      </dgm:t>
    </dgm:pt>
    <dgm:pt modelId="{4B74BC2F-D012-43E2-B643-0EEA11F4AF8D}" type="parTrans" cxnId="{BE1922D2-F14E-4EF0-AA83-14895200060D}">
      <dgm:prSet/>
      <dgm:spPr/>
      <dgm:t>
        <a:bodyPr/>
        <a:lstStyle/>
        <a:p>
          <a:endParaRPr lang="en-BZ"/>
        </a:p>
      </dgm:t>
    </dgm:pt>
    <dgm:pt modelId="{E95CBEC8-5DAC-4E4C-9C77-BA83D46B08C4}" type="sibTrans" cxnId="{BE1922D2-F14E-4EF0-AA83-14895200060D}">
      <dgm:prSet/>
      <dgm:spPr/>
      <dgm:t>
        <a:bodyPr/>
        <a:lstStyle/>
        <a:p>
          <a:endParaRPr lang="en-BZ"/>
        </a:p>
      </dgm:t>
    </dgm:pt>
    <dgm:pt modelId="{9A3D31BD-5A37-4C98-9E74-6E0A73F6BC29}">
      <dgm:prSet/>
      <dgm:spPr/>
      <dgm:t>
        <a:bodyPr/>
        <a:lstStyle/>
        <a:p>
          <a:r>
            <a:rPr lang="en-US" b="1" dirty="0" smtClean="0">
              <a:solidFill>
                <a:schemeClr val="accent6">
                  <a:lumMod val="50000"/>
                </a:schemeClr>
              </a:solidFill>
            </a:rPr>
            <a:t>SC3	Installation of weather and coral reef 	monitoring stations; </a:t>
          </a:r>
          <a:r>
            <a:rPr lang="en-US" b="1" dirty="0" smtClean="0">
              <a:solidFill>
                <a:srgbClr val="92D050"/>
              </a:solidFill>
            </a:rPr>
            <a:t>ON (Feb-Dec 2013)</a:t>
          </a:r>
        </a:p>
      </dgm:t>
    </dgm:pt>
    <dgm:pt modelId="{96636DFA-9449-4147-9429-971D55B16DD7}" type="parTrans" cxnId="{5BCB258C-72F2-47C8-A0BE-F2227D941795}">
      <dgm:prSet/>
      <dgm:spPr/>
      <dgm:t>
        <a:bodyPr/>
        <a:lstStyle/>
        <a:p>
          <a:endParaRPr lang="en-BZ"/>
        </a:p>
      </dgm:t>
    </dgm:pt>
    <dgm:pt modelId="{9FCA5FDB-DA59-41E6-B4E8-7A9DD9A0B992}" type="sibTrans" cxnId="{5BCB258C-72F2-47C8-A0BE-F2227D941795}">
      <dgm:prSet/>
      <dgm:spPr/>
      <dgm:t>
        <a:bodyPr/>
        <a:lstStyle/>
        <a:p>
          <a:endParaRPr lang="en-BZ"/>
        </a:p>
      </dgm:t>
    </dgm:pt>
    <dgm:pt modelId="{4F25DE47-B8E0-4EB0-99E3-6ADBEC1BFF43}">
      <dgm:prSet/>
      <dgm:spPr/>
      <dgm:t>
        <a:bodyPr/>
        <a:lstStyle/>
        <a:p>
          <a:r>
            <a:rPr lang="en-US" b="1" dirty="0" smtClean="0">
              <a:solidFill>
                <a:schemeClr val="accent6">
                  <a:lumMod val="50000"/>
                </a:schemeClr>
              </a:solidFill>
            </a:rPr>
            <a:t>SC4	Linkage/networking of weather stations 	and coral reef monitoring stations; ONG       </a:t>
          </a:r>
          <a:r>
            <a:rPr lang="en-US" b="1" dirty="0" smtClean="0">
              <a:solidFill>
                <a:schemeClr val="accent6">
                  <a:lumMod val="75000"/>
                </a:schemeClr>
              </a:solidFill>
            </a:rPr>
            <a:t>	</a:t>
          </a:r>
          <a:r>
            <a:rPr lang="en-US" b="1" dirty="0" smtClean="0">
              <a:solidFill>
                <a:srgbClr val="92D050"/>
              </a:solidFill>
            </a:rPr>
            <a:t>ON (Jan – June 2013)</a:t>
          </a:r>
        </a:p>
      </dgm:t>
    </dgm:pt>
    <dgm:pt modelId="{8A1B10CE-9971-40D9-8122-B8F4B0568DBB}" type="parTrans" cxnId="{1BB2D5E8-FC66-426D-87A5-15F20D6B928B}">
      <dgm:prSet/>
      <dgm:spPr/>
      <dgm:t>
        <a:bodyPr/>
        <a:lstStyle/>
        <a:p>
          <a:endParaRPr lang="en-BZ"/>
        </a:p>
      </dgm:t>
    </dgm:pt>
    <dgm:pt modelId="{8902DAA9-6317-48D6-8544-F8FC616435DC}" type="sibTrans" cxnId="{1BB2D5E8-FC66-426D-87A5-15F20D6B928B}">
      <dgm:prSet/>
      <dgm:spPr/>
      <dgm:t>
        <a:bodyPr/>
        <a:lstStyle/>
        <a:p>
          <a:endParaRPr lang="en-BZ"/>
        </a:p>
      </dgm:t>
    </dgm:pt>
    <dgm:pt modelId="{82F3994D-6650-4AEF-9A17-58D3B685111B}">
      <dgm:prSet/>
      <dgm:spPr/>
      <dgm:t>
        <a:bodyPr/>
        <a:lstStyle/>
        <a:p>
          <a:r>
            <a:rPr lang="en-US" b="1" dirty="0" smtClean="0">
              <a:solidFill>
                <a:schemeClr val="accent6">
                  <a:lumMod val="50000"/>
                </a:schemeClr>
              </a:solidFill>
            </a:rPr>
            <a:t>SC5	Data and information management and 	use  </a:t>
          </a:r>
          <a:r>
            <a:rPr lang="en-US" b="1" dirty="0" smtClean="0">
              <a:solidFill>
                <a:srgbClr val="92D050"/>
              </a:solidFill>
            </a:rPr>
            <a:t>ON (Jan – June 2013)</a:t>
          </a:r>
        </a:p>
      </dgm:t>
    </dgm:pt>
    <dgm:pt modelId="{4448BA04-1041-4E8B-B402-E94729C16856}" type="parTrans" cxnId="{A9634692-B55D-4FFB-ADCD-8D4F6F7AAA00}">
      <dgm:prSet/>
      <dgm:spPr/>
      <dgm:t>
        <a:bodyPr/>
        <a:lstStyle/>
        <a:p>
          <a:endParaRPr lang="en-BZ"/>
        </a:p>
      </dgm:t>
    </dgm:pt>
    <dgm:pt modelId="{74D44532-0709-4551-BD4A-442E2D102FFF}" type="sibTrans" cxnId="{A9634692-B55D-4FFB-ADCD-8D4F6F7AAA00}">
      <dgm:prSet/>
      <dgm:spPr/>
      <dgm:t>
        <a:bodyPr/>
        <a:lstStyle/>
        <a:p>
          <a:endParaRPr lang="en-BZ"/>
        </a:p>
      </dgm:t>
    </dgm:pt>
    <dgm:pt modelId="{82239EC7-CFFA-4B87-960C-BABA151CC022}">
      <dgm:prSet phldrT="[Text]"/>
      <dgm:spPr/>
      <dgm:t>
        <a:bodyPr/>
        <a:lstStyle/>
        <a:p>
          <a:pPr marL="57150" indent="0"/>
          <a:r>
            <a:rPr lang="en-US" b="1" dirty="0" smtClean="0">
              <a:solidFill>
                <a:schemeClr val="accent6">
                  <a:lumMod val="50000"/>
                </a:schemeClr>
              </a:solidFill>
            </a:rPr>
            <a:t> SC6	Application of Climate Models in Impact 	Studies</a:t>
          </a:r>
          <a:endParaRPr lang="en-BZ" dirty="0">
            <a:solidFill>
              <a:schemeClr val="accent6">
                <a:lumMod val="50000"/>
              </a:schemeClr>
            </a:solidFill>
          </a:endParaRPr>
        </a:p>
      </dgm:t>
    </dgm:pt>
    <dgm:pt modelId="{F3E9B13F-D08E-4B25-A79C-C201CE99C7B6}" type="parTrans" cxnId="{C6574D1D-DD42-4901-A0D8-E04B589D8968}">
      <dgm:prSet/>
      <dgm:spPr/>
      <dgm:t>
        <a:bodyPr/>
        <a:lstStyle/>
        <a:p>
          <a:endParaRPr lang="en-BZ"/>
        </a:p>
      </dgm:t>
    </dgm:pt>
    <dgm:pt modelId="{D69D7447-1494-49CA-BBBF-C2DEB14347CD}" type="sibTrans" cxnId="{C6574D1D-DD42-4901-A0D8-E04B589D8968}">
      <dgm:prSet/>
      <dgm:spPr/>
      <dgm:t>
        <a:bodyPr/>
        <a:lstStyle/>
        <a:p>
          <a:endParaRPr lang="en-BZ"/>
        </a:p>
      </dgm:t>
    </dgm:pt>
    <dgm:pt modelId="{89AC1526-764C-49FD-9E60-9D09BB4D6645}">
      <dgm:prSet phldrT="[Text]"/>
      <dgm:spPr/>
      <dgm:t>
        <a:bodyPr/>
        <a:lstStyle/>
        <a:p>
          <a:pPr marL="541338" indent="0"/>
          <a:r>
            <a:rPr lang="en-GB" b="1" dirty="0" smtClean="0"/>
            <a:t>ten (10) national and sector specific impact studies that will lead to the development of National Adaptation Strategies (NAS) and Action Plans (AP) for the sector in the particular country.</a:t>
          </a:r>
          <a:endParaRPr lang="en-BZ" dirty="0"/>
        </a:p>
      </dgm:t>
    </dgm:pt>
    <dgm:pt modelId="{D24C97D7-F2BA-47F5-BCF0-4586F5DF6171}" type="parTrans" cxnId="{B188892F-30B9-48DE-8BA1-3C55972A9650}">
      <dgm:prSet/>
      <dgm:spPr/>
      <dgm:t>
        <a:bodyPr/>
        <a:lstStyle/>
        <a:p>
          <a:endParaRPr lang="en-BZ"/>
        </a:p>
      </dgm:t>
    </dgm:pt>
    <dgm:pt modelId="{AA4A31AE-A6B9-4CEB-B2BB-80254626F303}" type="sibTrans" cxnId="{B188892F-30B9-48DE-8BA1-3C55972A9650}">
      <dgm:prSet/>
      <dgm:spPr/>
      <dgm:t>
        <a:bodyPr/>
        <a:lstStyle/>
        <a:p>
          <a:endParaRPr lang="en-BZ"/>
        </a:p>
      </dgm:t>
    </dgm:pt>
    <dgm:pt modelId="{584E5D4D-BE90-4617-8709-F2E11EE75C4D}">
      <dgm:prSet/>
      <dgm:spPr/>
      <dgm:t>
        <a:bodyPr/>
        <a:lstStyle/>
        <a:p>
          <a:r>
            <a:rPr lang="en-US" b="1" dirty="0" smtClean="0"/>
            <a:t>IMPROVED CLIMATE MONITORING, DATA RETRIEVAL AND SPACE-BASED TOOLS FOR </a:t>
          </a:r>
          <a:r>
            <a:rPr lang="en-US" b="1" dirty="0" smtClean="0">
              <a:solidFill>
                <a:schemeClr val="accent6">
                  <a:lumMod val="50000"/>
                </a:schemeClr>
              </a:solidFill>
            </a:rPr>
            <a:t>DISASTER RISK REDUCTION</a:t>
          </a:r>
          <a:endParaRPr lang="en-BZ" dirty="0">
            <a:solidFill>
              <a:schemeClr val="accent6">
                <a:lumMod val="50000"/>
              </a:schemeClr>
            </a:solidFill>
          </a:endParaRPr>
        </a:p>
      </dgm:t>
    </dgm:pt>
    <dgm:pt modelId="{FDCCB124-B22C-4E14-9257-7D6BF2AD3C26}" type="parTrans" cxnId="{D069EE7A-B7E9-4D03-9995-61FC9A669970}">
      <dgm:prSet/>
      <dgm:spPr/>
      <dgm:t>
        <a:bodyPr/>
        <a:lstStyle/>
        <a:p>
          <a:endParaRPr lang="en-BZ"/>
        </a:p>
      </dgm:t>
    </dgm:pt>
    <dgm:pt modelId="{250AE93D-A34C-4521-B58D-CADB0FB00F58}" type="sibTrans" cxnId="{D069EE7A-B7E9-4D03-9995-61FC9A669970}">
      <dgm:prSet/>
      <dgm:spPr/>
      <dgm:t>
        <a:bodyPr/>
        <a:lstStyle/>
        <a:p>
          <a:endParaRPr lang="en-BZ"/>
        </a:p>
      </dgm:t>
    </dgm:pt>
    <dgm:pt modelId="{D325AA5D-4466-4406-B4FF-3470AC88CBBC}">
      <dgm:prSet/>
      <dgm:spPr/>
      <dgm:t>
        <a:bodyPr/>
        <a:lstStyle/>
        <a:p>
          <a:endParaRPr lang="en-BZ" dirty="0"/>
        </a:p>
      </dgm:t>
    </dgm:pt>
    <dgm:pt modelId="{D82A150B-492E-44E1-A789-05D0EA3EE479}" type="parTrans" cxnId="{AB9D4E53-87BF-425A-B1CC-4C453401BF25}">
      <dgm:prSet/>
      <dgm:spPr/>
      <dgm:t>
        <a:bodyPr/>
        <a:lstStyle/>
        <a:p>
          <a:endParaRPr lang="en-BZ"/>
        </a:p>
      </dgm:t>
    </dgm:pt>
    <dgm:pt modelId="{8AD15283-D269-4EB7-BF3B-0E1B94CB11A1}" type="sibTrans" cxnId="{AB9D4E53-87BF-425A-B1CC-4C453401BF25}">
      <dgm:prSet/>
      <dgm:spPr/>
      <dgm:t>
        <a:bodyPr/>
        <a:lstStyle/>
        <a:p>
          <a:endParaRPr lang="en-BZ"/>
        </a:p>
      </dgm:t>
    </dgm:pt>
    <dgm:pt modelId="{54409AD3-C6B3-4A3A-B9B2-31CB89B65CAF}">
      <dgm:prSet phldrT="[Text]"/>
      <dgm:spPr/>
      <dgm:t>
        <a:bodyPr/>
        <a:lstStyle/>
        <a:p>
          <a:pPr marL="541338" indent="0"/>
          <a:r>
            <a:rPr lang="en-BZ" b="1" dirty="0" smtClean="0">
              <a:solidFill>
                <a:srgbClr val="92D050"/>
              </a:solidFill>
            </a:rPr>
            <a:t>ONGOING (Jan 2013 – June 2014)</a:t>
          </a:r>
          <a:endParaRPr lang="en-BZ" b="1" dirty="0">
            <a:solidFill>
              <a:srgbClr val="92D050"/>
            </a:solidFill>
          </a:endParaRPr>
        </a:p>
      </dgm:t>
    </dgm:pt>
    <dgm:pt modelId="{EFB9515A-A0A2-46A4-96CA-D7D9E4B5F4BF}" type="parTrans" cxnId="{35EE5FBB-F5CB-466D-A8C3-B58E2ACA4496}">
      <dgm:prSet/>
      <dgm:spPr/>
      <dgm:t>
        <a:bodyPr/>
        <a:lstStyle/>
        <a:p>
          <a:endParaRPr lang="en-BZ"/>
        </a:p>
      </dgm:t>
    </dgm:pt>
    <dgm:pt modelId="{14AA8B33-D8FE-484D-80A9-E7FE049FE6AD}" type="sibTrans" cxnId="{35EE5FBB-F5CB-466D-A8C3-B58E2ACA4496}">
      <dgm:prSet/>
      <dgm:spPr/>
      <dgm:t>
        <a:bodyPr/>
        <a:lstStyle/>
        <a:p>
          <a:endParaRPr lang="en-BZ"/>
        </a:p>
      </dgm:t>
    </dgm:pt>
    <dgm:pt modelId="{34EADA40-0AE7-4CA1-A788-1D3C3DB15D87}">
      <dgm:prSet phldrT="[Text]"/>
      <dgm:spPr/>
      <dgm:t>
        <a:bodyPr/>
        <a:lstStyle/>
        <a:p>
          <a:pPr marL="57150" indent="0"/>
          <a:endParaRPr lang="en-BZ" dirty="0">
            <a:solidFill>
              <a:srgbClr val="FFFF00"/>
            </a:solidFill>
          </a:endParaRPr>
        </a:p>
      </dgm:t>
    </dgm:pt>
    <dgm:pt modelId="{EC8CF0EB-C588-48AA-B76F-87C125E9B34B}" type="parTrans" cxnId="{C92583C0-BAC0-4D27-9297-3189A18F4ABF}">
      <dgm:prSet/>
      <dgm:spPr/>
      <dgm:t>
        <a:bodyPr/>
        <a:lstStyle/>
        <a:p>
          <a:endParaRPr lang="en-BZ"/>
        </a:p>
      </dgm:t>
    </dgm:pt>
    <dgm:pt modelId="{51E6FBF2-9A17-46AF-974F-83C5FBEBA4BE}" type="sibTrans" cxnId="{C92583C0-BAC0-4D27-9297-3189A18F4ABF}">
      <dgm:prSet/>
      <dgm:spPr/>
      <dgm:t>
        <a:bodyPr/>
        <a:lstStyle/>
        <a:p>
          <a:endParaRPr lang="en-BZ"/>
        </a:p>
      </dgm:t>
    </dgm:pt>
    <dgm:pt modelId="{ABDA277B-4185-4BE9-AFD4-379623187680}" type="pres">
      <dgm:prSet presAssocID="{C3ACF853-06F1-4076-AF32-A0C8AC2AB025}" presName="linearFlow" presStyleCnt="0">
        <dgm:presLayoutVars>
          <dgm:dir/>
          <dgm:animLvl val="lvl"/>
          <dgm:resizeHandles/>
        </dgm:presLayoutVars>
      </dgm:prSet>
      <dgm:spPr/>
      <dgm:t>
        <a:bodyPr/>
        <a:lstStyle/>
        <a:p>
          <a:endParaRPr lang="en-US"/>
        </a:p>
      </dgm:t>
    </dgm:pt>
    <dgm:pt modelId="{EA1C389D-2D95-4853-8836-C1689B37AAB9}" type="pres">
      <dgm:prSet presAssocID="{A2F97E20-43EA-492E-BF2A-19EE3DBB4353}" presName="compositeNode" presStyleCnt="0">
        <dgm:presLayoutVars>
          <dgm:bulletEnabled val="1"/>
        </dgm:presLayoutVars>
      </dgm:prSet>
      <dgm:spPr/>
    </dgm:pt>
    <dgm:pt modelId="{CD0401F2-55DD-4DCF-9295-A9543BE78501}" type="pres">
      <dgm:prSet presAssocID="{A2F97E20-43EA-492E-BF2A-19EE3DBB4353}" presName="image" presStyleLbl="fgImgPlace1" presStyleIdx="0" presStyleCnt="2" custLinFactNeighborX="-2097" custLinFactNeighborY="-3528"/>
      <dgm:spPr>
        <a:blipFill>
          <a:blip xmlns:r="http://schemas.openxmlformats.org/officeDocument/2006/relationships" r:embed="rId1">
            <a:extLst>
              <a:ext uri="{28A0092B-C50C-407E-A947-70E740481C1C}">
                <a14:useLocalDpi xmlns="" xmlns:a14="http://schemas.microsoft.com/office/drawing/2010/main" val="0"/>
              </a:ext>
            </a:extLst>
          </a:blip>
          <a:srcRect/>
          <a:stretch>
            <a:fillRect l="-17000" r="-17000"/>
          </a:stretch>
        </a:blipFill>
      </dgm:spPr>
      <dgm:t>
        <a:bodyPr/>
        <a:lstStyle/>
        <a:p>
          <a:endParaRPr lang="en-US"/>
        </a:p>
      </dgm:t>
    </dgm:pt>
    <dgm:pt modelId="{1A116D76-DF44-44AD-8084-47D2F47905A1}" type="pres">
      <dgm:prSet presAssocID="{A2F97E20-43EA-492E-BF2A-19EE3DBB4353}" presName="childNode" presStyleLbl="node1" presStyleIdx="0" presStyleCnt="2">
        <dgm:presLayoutVars>
          <dgm:bulletEnabled val="1"/>
        </dgm:presLayoutVars>
      </dgm:prSet>
      <dgm:spPr/>
      <dgm:t>
        <a:bodyPr/>
        <a:lstStyle/>
        <a:p>
          <a:endParaRPr lang="en-BZ"/>
        </a:p>
      </dgm:t>
    </dgm:pt>
    <dgm:pt modelId="{70D49D8C-5468-4418-BD9F-CA0768FFBFA5}" type="pres">
      <dgm:prSet presAssocID="{A2F97E20-43EA-492E-BF2A-19EE3DBB4353}" presName="parentNode" presStyleLbl="revTx" presStyleIdx="0" presStyleCnt="2">
        <dgm:presLayoutVars>
          <dgm:chMax val="0"/>
          <dgm:bulletEnabled val="1"/>
        </dgm:presLayoutVars>
      </dgm:prSet>
      <dgm:spPr/>
      <dgm:t>
        <a:bodyPr/>
        <a:lstStyle/>
        <a:p>
          <a:endParaRPr lang="en-US"/>
        </a:p>
      </dgm:t>
    </dgm:pt>
    <dgm:pt modelId="{35BA3B2A-4541-4B06-90EE-B24741D83E5D}" type="pres">
      <dgm:prSet presAssocID="{26BB8D07-CC49-406C-8AB6-98C601929A1B}" presName="sibTrans" presStyleCnt="0"/>
      <dgm:spPr/>
    </dgm:pt>
    <dgm:pt modelId="{7FAD3E31-4B57-4812-9B44-DC87836CF4AF}" type="pres">
      <dgm:prSet presAssocID="{99873B55-E67E-4877-8DEF-9FB4B34E6518}" presName="compositeNode" presStyleCnt="0">
        <dgm:presLayoutVars>
          <dgm:bulletEnabled val="1"/>
        </dgm:presLayoutVars>
      </dgm:prSet>
      <dgm:spPr/>
    </dgm:pt>
    <dgm:pt modelId="{7A225DA1-E952-425C-A590-AF67DA15EA92}" type="pres">
      <dgm:prSet presAssocID="{99873B55-E67E-4877-8DEF-9FB4B34E6518}" presName="image" presStyleLbl="fgImgPlace1" presStyleIdx="1" presStyleCnt="2"/>
      <dgm:spPr>
        <a:blipFill>
          <a:blip xmlns:r="http://schemas.openxmlformats.org/officeDocument/2006/relationships" r:embed="rId2">
            <a:extLst>
              <a:ext uri="{28A0092B-C50C-407E-A947-70E740481C1C}">
                <a14:useLocalDpi xmlns="" xmlns:a14="http://schemas.microsoft.com/office/drawing/2010/main" val="0"/>
              </a:ext>
            </a:extLst>
          </a:blip>
          <a:srcRect/>
          <a:stretch>
            <a:fillRect t="-13000" b="-13000"/>
          </a:stretch>
        </a:blipFill>
      </dgm:spPr>
      <dgm:t>
        <a:bodyPr/>
        <a:lstStyle/>
        <a:p>
          <a:endParaRPr lang="en-US"/>
        </a:p>
      </dgm:t>
    </dgm:pt>
    <dgm:pt modelId="{0E7C928E-6E33-4FE0-BDE0-9B07519943F9}" type="pres">
      <dgm:prSet presAssocID="{99873B55-E67E-4877-8DEF-9FB4B34E6518}" presName="childNode" presStyleLbl="node1" presStyleIdx="1" presStyleCnt="2">
        <dgm:presLayoutVars>
          <dgm:bulletEnabled val="1"/>
        </dgm:presLayoutVars>
      </dgm:prSet>
      <dgm:spPr/>
      <dgm:t>
        <a:bodyPr/>
        <a:lstStyle/>
        <a:p>
          <a:endParaRPr lang="en-BZ"/>
        </a:p>
      </dgm:t>
    </dgm:pt>
    <dgm:pt modelId="{700516DC-D24B-402E-9E1E-367D4B5193EF}" type="pres">
      <dgm:prSet presAssocID="{99873B55-E67E-4877-8DEF-9FB4B34E6518}" presName="parentNode" presStyleLbl="revTx" presStyleIdx="1" presStyleCnt="2">
        <dgm:presLayoutVars>
          <dgm:chMax val="0"/>
          <dgm:bulletEnabled val="1"/>
        </dgm:presLayoutVars>
      </dgm:prSet>
      <dgm:spPr/>
      <dgm:t>
        <a:bodyPr/>
        <a:lstStyle/>
        <a:p>
          <a:endParaRPr lang="en-US"/>
        </a:p>
      </dgm:t>
    </dgm:pt>
  </dgm:ptLst>
  <dgm:cxnLst>
    <dgm:cxn modelId="{8C10A2C6-1850-4500-B306-E404838F8FD1}" type="presOf" srcId="{05F4683E-B180-466A-B14C-C84E09D5AC2E}" destId="{0E7C928E-6E33-4FE0-BDE0-9B07519943F9}" srcOrd="0" destOrd="2" presId="urn:microsoft.com/office/officeart/2005/8/layout/hList2#1"/>
    <dgm:cxn modelId="{6156766C-960D-422D-B455-E8B2EC0901D8}" type="presOf" srcId="{D325AA5D-4466-4406-B4FF-3470AC88CBBC}" destId="{0E7C928E-6E33-4FE0-BDE0-9B07519943F9}" srcOrd="0" destOrd="1" presId="urn:microsoft.com/office/officeart/2005/8/layout/hList2#1"/>
    <dgm:cxn modelId="{A9634692-B55D-4FFB-ADCD-8D4F6F7AAA00}" srcId="{99873B55-E67E-4877-8DEF-9FB4B34E6518}" destId="{82F3994D-6650-4AEF-9A17-58D3B685111B}" srcOrd="6" destOrd="0" parTransId="{4448BA04-1041-4E8B-B402-E94729C16856}" sibTransId="{74D44532-0709-4551-BD4A-442E2D102FFF}"/>
    <dgm:cxn modelId="{5BCB258C-72F2-47C8-A0BE-F2227D941795}" srcId="{99873B55-E67E-4877-8DEF-9FB4B34E6518}" destId="{9A3D31BD-5A37-4C98-9E74-6E0A73F6BC29}" srcOrd="4" destOrd="0" parTransId="{96636DFA-9449-4147-9429-971D55B16DD7}" sibTransId="{9FCA5FDB-DA59-41E6-B4E8-7A9DD9A0B992}"/>
    <dgm:cxn modelId="{620C289C-4197-4D8B-9F6D-9D7B744FB16A}" type="presOf" srcId="{82239EC7-CFFA-4B87-960C-BABA151CC022}" destId="{1A116D76-DF44-44AD-8084-47D2F47905A1}" srcOrd="0" destOrd="2" presId="urn:microsoft.com/office/officeart/2005/8/layout/hList2#1"/>
    <dgm:cxn modelId="{664BC016-156A-49A7-A7E7-9F7B36D5A0DE}" srcId="{A2F97E20-43EA-492E-BF2A-19EE3DBB4353}" destId="{91DDDEDD-CBF8-422B-ACA2-932AE61BDD81}" srcOrd="0" destOrd="0" parTransId="{E744EEEC-176C-486E-A70F-1E3D7D2CEDA1}" sibTransId="{B4EC327E-FA6E-40CE-90B0-DCB987712EB2}"/>
    <dgm:cxn modelId="{28DBA437-ED76-4BE0-A51C-2504BBBE4244}" type="presOf" srcId="{82F3994D-6650-4AEF-9A17-58D3B685111B}" destId="{0E7C928E-6E33-4FE0-BDE0-9B07519943F9}" srcOrd="0" destOrd="6" presId="urn:microsoft.com/office/officeart/2005/8/layout/hList2#1"/>
    <dgm:cxn modelId="{FE03E3DD-5A0C-4B85-824B-4AA58E667728}" type="presOf" srcId="{584E5D4D-BE90-4617-8709-F2E11EE75C4D}" destId="{0E7C928E-6E33-4FE0-BDE0-9B07519943F9}" srcOrd="0" destOrd="0" presId="urn:microsoft.com/office/officeart/2005/8/layout/hList2#1"/>
    <dgm:cxn modelId="{1BB2D5E8-FC66-426D-87A5-15F20D6B928B}" srcId="{99873B55-E67E-4877-8DEF-9FB4B34E6518}" destId="{4F25DE47-B8E0-4EB0-99E3-6ADBEC1BFF43}" srcOrd="5" destOrd="0" parTransId="{8A1B10CE-9971-40D9-8122-B8F4B0568DBB}" sibTransId="{8902DAA9-6317-48D6-8544-F8FC616435DC}"/>
    <dgm:cxn modelId="{D069EE7A-B7E9-4D03-9995-61FC9A669970}" srcId="{99873B55-E67E-4877-8DEF-9FB4B34E6518}" destId="{584E5D4D-BE90-4617-8709-F2E11EE75C4D}" srcOrd="0" destOrd="0" parTransId="{FDCCB124-B22C-4E14-9257-7D6BF2AD3C26}" sibTransId="{250AE93D-A34C-4521-B58D-CADB0FB00F58}"/>
    <dgm:cxn modelId="{F4B67782-5FBB-4945-B052-1984B5C308D1}" type="presOf" srcId="{99873B55-E67E-4877-8DEF-9FB4B34E6518}" destId="{700516DC-D24B-402E-9E1E-367D4B5193EF}" srcOrd="0" destOrd="0" presId="urn:microsoft.com/office/officeart/2005/8/layout/hList2#1"/>
    <dgm:cxn modelId="{C92583C0-BAC0-4D27-9297-3189A18F4ABF}" srcId="{A2F97E20-43EA-492E-BF2A-19EE3DBB4353}" destId="{34EADA40-0AE7-4CA1-A788-1D3C3DB15D87}" srcOrd="1" destOrd="0" parTransId="{EC8CF0EB-C588-48AA-B76F-87C125E9B34B}" sibTransId="{51E6FBF2-9A17-46AF-974F-83C5FBEBA4BE}"/>
    <dgm:cxn modelId="{B188892F-30B9-48DE-8BA1-3C55972A9650}" srcId="{A2F97E20-43EA-492E-BF2A-19EE3DBB4353}" destId="{89AC1526-764C-49FD-9E60-9D09BB4D6645}" srcOrd="3" destOrd="0" parTransId="{D24C97D7-F2BA-47F5-BCF0-4586F5DF6171}" sibTransId="{AA4A31AE-A6B9-4CEB-B2BB-80254626F303}"/>
    <dgm:cxn modelId="{F724FBCB-707E-475D-B801-AAC84AA6C0A5}" type="presOf" srcId="{A0FBC42B-68C2-4AF1-A882-0588645A5CDB}" destId="{0E7C928E-6E33-4FE0-BDE0-9B07519943F9}" srcOrd="0" destOrd="3" presId="urn:microsoft.com/office/officeart/2005/8/layout/hList2#1"/>
    <dgm:cxn modelId="{9265431D-091A-455E-B2DE-7A3B71E7AE2C}" type="presOf" srcId="{A2F97E20-43EA-492E-BF2A-19EE3DBB4353}" destId="{70D49D8C-5468-4418-BD9F-CA0768FFBFA5}" srcOrd="0" destOrd="0" presId="urn:microsoft.com/office/officeart/2005/8/layout/hList2#1"/>
    <dgm:cxn modelId="{D5BEE2ED-FDD8-43C1-A05E-387DC4842FF2}" srcId="{99873B55-E67E-4877-8DEF-9FB4B34E6518}" destId="{05F4683E-B180-466A-B14C-C84E09D5AC2E}" srcOrd="2" destOrd="0" parTransId="{5E979782-4A45-4D01-8497-9F046C1AAEF4}" sibTransId="{4B24E399-222E-478B-88DA-26A5DE2EA3BC}"/>
    <dgm:cxn modelId="{1A120DAD-25CB-40AE-B951-9A1D3CBFDCC3}" type="presOf" srcId="{4F25DE47-B8E0-4EB0-99E3-6ADBEC1BFF43}" destId="{0E7C928E-6E33-4FE0-BDE0-9B07519943F9}" srcOrd="0" destOrd="5" presId="urn:microsoft.com/office/officeart/2005/8/layout/hList2#1"/>
    <dgm:cxn modelId="{A7F0CEEB-577F-4107-AD5F-0BBEF2FF5861}" type="presOf" srcId="{89AC1526-764C-49FD-9E60-9D09BB4D6645}" destId="{1A116D76-DF44-44AD-8084-47D2F47905A1}" srcOrd="0" destOrd="3" presId="urn:microsoft.com/office/officeart/2005/8/layout/hList2#1"/>
    <dgm:cxn modelId="{6B591EB4-A266-40EA-BDC3-4C9AB3CC37DD}" srcId="{C3ACF853-06F1-4076-AF32-A0C8AC2AB025}" destId="{A2F97E20-43EA-492E-BF2A-19EE3DBB4353}" srcOrd="0" destOrd="0" parTransId="{2C2B7A1C-3265-45AD-9362-106E89F05BB7}" sibTransId="{26BB8D07-CC49-406C-8AB6-98C601929A1B}"/>
    <dgm:cxn modelId="{BE1922D2-F14E-4EF0-AA83-14895200060D}" srcId="{99873B55-E67E-4877-8DEF-9FB4B34E6518}" destId="{A0FBC42B-68C2-4AF1-A882-0588645A5CDB}" srcOrd="3" destOrd="0" parTransId="{4B74BC2F-D012-43E2-B643-0EEA11F4AF8D}" sibTransId="{E95CBEC8-5DAC-4E4C-9C77-BA83D46B08C4}"/>
    <dgm:cxn modelId="{51D47B4D-1428-4282-8003-1E11F500BAAD}" type="presOf" srcId="{54409AD3-C6B3-4A3A-B9B2-31CB89B65CAF}" destId="{1A116D76-DF44-44AD-8084-47D2F47905A1}" srcOrd="0" destOrd="4" presId="urn:microsoft.com/office/officeart/2005/8/layout/hList2#1"/>
    <dgm:cxn modelId="{B1E3BBD7-42FC-4B90-B094-A4922BF51581}" srcId="{C3ACF853-06F1-4076-AF32-A0C8AC2AB025}" destId="{99873B55-E67E-4877-8DEF-9FB4B34E6518}" srcOrd="1" destOrd="0" parTransId="{6FDDBAD1-8CC5-4046-925C-2C9A36B39DB7}" sibTransId="{50C659A6-21E4-4DA5-8F1C-83F16A4C0FC6}"/>
    <dgm:cxn modelId="{51AA9D7D-4CD7-4F67-B1F7-375366F6344D}" type="presOf" srcId="{C3ACF853-06F1-4076-AF32-A0C8AC2AB025}" destId="{ABDA277B-4185-4BE9-AFD4-379623187680}" srcOrd="0" destOrd="0" presId="urn:microsoft.com/office/officeart/2005/8/layout/hList2#1"/>
    <dgm:cxn modelId="{AB9D4E53-87BF-425A-B1CC-4C453401BF25}" srcId="{99873B55-E67E-4877-8DEF-9FB4B34E6518}" destId="{D325AA5D-4466-4406-B4FF-3470AC88CBBC}" srcOrd="1" destOrd="0" parTransId="{D82A150B-492E-44E1-A789-05D0EA3EE479}" sibTransId="{8AD15283-D269-4EB7-BF3B-0E1B94CB11A1}"/>
    <dgm:cxn modelId="{C22D4871-9735-4903-B114-97E221DF99C9}" type="presOf" srcId="{34EADA40-0AE7-4CA1-A788-1D3C3DB15D87}" destId="{1A116D76-DF44-44AD-8084-47D2F47905A1}" srcOrd="0" destOrd="1" presId="urn:microsoft.com/office/officeart/2005/8/layout/hList2#1"/>
    <dgm:cxn modelId="{DAA4AF54-7104-4118-BBE8-F5BA28CD0C78}" type="presOf" srcId="{91DDDEDD-CBF8-422B-ACA2-932AE61BDD81}" destId="{1A116D76-DF44-44AD-8084-47D2F47905A1}" srcOrd="0" destOrd="0" presId="urn:microsoft.com/office/officeart/2005/8/layout/hList2#1"/>
    <dgm:cxn modelId="{35EE5FBB-F5CB-466D-A8C3-B58E2ACA4496}" srcId="{A2F97E20-43EA-492E-BF2A-19EE3DBB4353}" destId="{54409AD3-C6B3-4A3A-B9B2-31CB89B65CAF}" srcOrd="4" destOrd="0" parTransId="{EFB9515A-A0A2-46A4-96CA-D7D9E4B5F4BF}" sibTransId="{14AA8B33-D8FE-484D-80A9-E7FE049FE6AD}"/>
    <dgm:cxn modelId="{3622B921-204D-449D-8194-C2842E236D9F}" type="presOf" srcId="{9A3D31BD-5A37-4C98-9E74-6E0A73F6BC29}" destId="{0E7C928E-6E33-4FE0-BDE0-9B07519943F9}" srcOrd="0" destOrd="4" presId="urn:microsoft.com/office/officeart/2005/8/layout/hList2#1"/>
    <dgm:cxn modelId="{C6574D1D-DD42-4901-A0D8-E04B589D8968}" srcId="{A2F97E20-43EA-492E-BF2A-19EE3DBB4353}" destId="{82239EC7-CFFA-4B87-960C-BABA151CC022}" srcOrd="2" destOrd="0" parTransId="{F3E9B13F-D08E-4B25-A79C-C201CE99C7B6}" sibTransId="{D69D7447-1494-49CA-BBBF-C2DEB14347CD}"/>
    <dgm:cxn modelId="{F5865FE7-B7AB-4250-BBF6-C8AB97B4CD6C}" type="presParOf" srcId="{ABDA277B-4185-4BE9-AFD4-379623187680}" destId="{EA1C389D-2D95-4853-8836-C1689B37AAB9}" srcOrd="0" destOrd="0" presId="urn:microsoft.com/office/officeart/2005/8/layout/hList2#1"/>
    <dgm:cxn modelId="{F82DB8BB-E259-4E43-A3A3-CC28B3D44621}" type="presParOf" srcId="{EA1C389D-2D95-4853-8836-C1689B37AAB9}" destId="{CD0401F2-55DD-4DCF-9295-A9543BE78501}" srcOrd="0" destOrd="0" presId="urn:microsoft.com/office/officeart/2005/8/layout/hList2#1"/>
    <dgm:cxn modelId="{7AA8DFA6-8EA2-44FB-848B-B96CF52BE9FB}" type="presParOf" srcId="{EA1C389D-2D95-4853-8836-C1689B37AAB9}" destId="{1A116D76-DF44-44AD-8084-47D2F47905A1}" srcOrd="1" destOrd="0" presId="urn:microsoft.com/office/officeart/2005/8/layout/hList2#1"/>
    <dgm:cxn modelId="{32828875-D307-4A86-84DB-64937182267F}" type="presParOf" srcId="{EA1C389D-2D95-4853-8836-C1689B37AAB9}" destId="{70D49D8C-5468-4418-BD9F-CA0768FFBFA5}" srcOrd="2" destOrd="0" presId="urn:microsoft.com/office/officeart/2005/8/layout/hList2#1"/>
    <dgm:cxn modelId="{370FB73F-1ABB-4AED-A981-F39F3009B91D}" type="presParOf" srcId="{ABDA277B-4185-4BE9-AFD4-379623187680}" destId="{35BA3B2A-4541-4B06-90EE-B24741D83E5D}" srcOrd="1" destOrd="0" presId="urn:microsoft.com/office/officeart/2005/8/layout/hList2#1"/>
    <dgm:cxn modelId="{E1353442-0E62-4859-A6BD-A770441F9710}" type="presParOf" srcId="{ABDA277B-4185-4BE9-AFD4-379623187680}" destId="{7FAD3E31-4B57-4812-9B44-DC87836CF4AF}" srcOrd="2" destOrd="0" presId="urn:microsoft.com/office/officeart/2005/8/layout/hList2#1"/>
    <dgm:cxn modelId="{4C7B3A28-6EB0-430B-9274-8A84EA6A7EB0}" type="presParOf" srcId="{7FAD3E31-4B57-4812-9B44-DC87836CF4AF}" destId="{7A225DA1-E952-425C-A590-AF67DA15EA92}" srcOrd="0" destOrd="0" presId="urn:microsoft.com/office/officeart/2005/8/layout/hList2#1"/>
    <dgm:cxn modelId="{43C4739C-451C-47BD-8610-5F21A7AAEFEA}" type="presParOf" srcId="{7FAD3E31-4B57-4812-9B44-DC87836CF4AF}" destId="{0E7C928E-6E33-4FE0-BDE0-9B07519943F9}" srcOrd="1" destOrd="0" presId="urn:microsoft.com/office/officeart/2005/8/layout/hList2#1"/>
    <dgm:cxn modelId="{2ABA4A1D-C9DE-49EE-B79C-AE42D80ED1B5}" type="presParOf" srcId="{7FAD3E31-4B57-4812-9B44-DC87836CF4AF}" destId="{700516DC-D24B-402E-9E1E-367D4B5193EF}" srcOrd="2" destOrd="0" presId="urn:microsoft.com/office/officeart/2005/8/layout/hList2#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0B7E18-045B-4186-9CFB-55E7D9FD8342}" type="doc">
      <dgm:prSet loTypeId="urn:microsoft.com/office/officeart/2005/8/layout/hList2#2" loCatId="list" qsTypeId="urn:microsoft.com/office/officeart/2005/8/quickstyle/simple1" qsCatId="simple" csTypeId="urn:microsoft.com/office/officeart/2005/8/colors/accent1_2" csCatId="accent1" phldr="1"/>
      <dgm:spPr/>
      <dgm:t>
        <a:bodyPr/>
        <a:lstStyle/>
        <a:p>
          <a:endParaRPr lang="en-BZ"/>
        </a:p>
      </dgm:t>
    </dgm:pt>
    <dgm:pt modelId="{BF58DC4B-91BD-45D3-8872-6CDC6E455AA1}">
      <dgm:prSet phldrT="[Text]"/>
      <dgm:spPr/>
      <dgm:t>
        <a:bodyPr/>
        <a:lstStyle/>
        <a:p>
          <a:r>
            <a:rPr lang="en-BZ" dirty="0" smtClean="0"/>
            <a:t>Component 4</a:t>
          </a:r>
          <a:endParaRPr lang="en-BZ" dirty="0"/>
        </a:p>
      </dgm:t>
    </dgm:pt>
    <dgm:pt modelId="{BCD2D25D-52EA-4704-BECB-4A26DDF71665}" type="parTrans" cxnId="{3E4E64C1-E0EF-45BC-BBAC-4B9B2FA1F9C7}">
      <dgm:prSet/>
      <dgm:spPr/>
      <dgm:t>
        <a:bodyPr/>
        <a:lstStyle/>
        <a:p>
          <a:endParaRPr lang="en-BZ"/>
        </a:p>
      </dgm:t>
    </dgm:pt>
    <dgm:pt modelId="{36EDE455-2C20-4C93-881A-52C617D8368A}" type="sibTrans" cxnId="{3E4E64C1-E0EF-45BC-BBAC-4B9B2FA1F9C7}">
      <dgm:prSet/>
      <dgm:spPr/>
      <dgm:t>
        <a:bodyPr/>
        <a:lstStyle/>
        <a:p>
          <a:endParaRPr lang="en-BZ"/>
        </a:p>
      </dgm:t>
    </dgm:pt>
    <dgm:pt modelId="{B85FD184-14E2-4E89-9D7F-1A1E3A1C5386}">
      <dgm:prSet phldrT="[Text]"/>
      <dgm:spPr/>
      <dgm:t>
        <a:bodyPr/>
        <a:lstStyle/>
        <a:p>
          <a:r>
            <a:rPr lang="en-GB" b="1" cap="small" dirty="0" smtClean="0"/>
            <a:t>Reduce the states’ vulnerability to climate change through embarking on adaptation pilots</a:t>
          </a:r>
          <a:endParaRPr lang="en-BZ" dirty="0"/>
        </a:p>
      </dgm:t>
    </dgm:pt>
    <dgm:pt modelId="{8E14917E-1795-4322-862B-CD23A22EC1B0}" type="parTrans" cxnId="{61B62A91-D4AE-44A5-8AEB-C9CA3D5AA018}">
      <dgm:prSet/>
      <dgm:spPr/>
      <dgm:t>
        <a:bodyPr/>
        <a:lstStyle/>
        <a:p>
          <a:endParaRPr lang="en-BZ"/>
        </a:p>
      </dgm:t>
    </dgm:pt>
    <dgm:pt modelId="{F613ADF1-F51D-4D4B-B395-56B8DC4539AA}" type="sibTrans" cxnId="{61B62A91-D4AE-44A5-8AEB-C9CA3D5AA018}">
      <dgm:prSet/>
      <dgm:spPr/>
      <dgm:t>
        <a:bodyPr/>
        <a:lstStyle/>
        <a:p>
          <a:endParaRPr lang="en-BZ"/>
        </a:p>
      </dgm:t>
    </dgm:pt>
    <dgm:pt modelId="{CED87F5F-412C-459C-B564-20EDFA548D5F}">
      <dgm:prSet phldrT="[Text]"/>
      <dgm:spPr/>
      <dgm:t>
        <a:bodyPr/>
        <a:lstStyle/>
        <a:p>
          <a:r>
            <a:rPr lang="en-US" b="1" dirty="0" smtClean="0">
              <a:solidFill>
                <a:schemeClr val="accent6">
                  <a:lumMod val="50000"/>
                </a:schemeClr>
              </a:solidFill>
            </a:rPr>
            <a:t>SC1	</a:t>
          </a:r>
          <a:r>
            <a:rPr lang="en-GB" b="1" dirty="0" smtClean="0">
              <a:solidFill>
                <a:schemeClr val="accent6">
                  <a:lumMod val="50000"/>
                </a:schemeClr>
              </a:solidFill>
              <a:latin typeface="Times New Roman"/>
              <a:ea typeface="Times New Roman"/>
              <a:cs typeface="Times New Roman"/>
            </a:rPr>
            <a:t>Preparation of National Climate Change and 	Adaptation Policies </a:t>
          </a:r>
          <a:r>
            <a:rPr lang="en-GB" b="1" dirty="0" smtClean="0">
              <a:solidFill>
                <a:srgbClr val="92D050"/>
              </a:solidFill>
            </a:rPr>
            <a:t>ON (Feb – Sept 2013)</a:t>
          </a:r>
          <a:endParaRPr lang="en-BZ" dirty="0">
            <a:solidFill>
              <a:schemeClr val="accent6">
                <a:lumMod val="75000"/>
              </a:schemeClr>
            </a:solidFill>
          </a:endParaRPr>
        </a:p>
      </dgm:t>
    </dgm:pt>
    <dgm:pt modelId="{72443E2F-EF0B-4E14-A846-F1129F03FB1D}" type="parTrans" cxnId="{F64A33C1-BFEB-4468-B4F2-BDED5187DACD}">
      <dgm:prSet/>
      <dgm:spPr/>
      <dgm:t>
        <a:bodyPr/>
        <a:lstStyle/>
        <a:p>
          <a:endParaRPr lang="en-BZ"/>
        </a:p>
      </dgm:t>
    </dgm:pt>
    <dgm:pt modelId="{09B5BA6A-884F-41F2-98FA-354BB4BD8153}" type="sibTrans" cxnId="{F64A33C1-BFEB-4468-B4F2-BDED5187DACD}">
      <dgm:prSet/>
      <dgm:spPr/>
      <dgm:t>
        <a:bodyPr/>
        <a:lstStyle/>
        <a:p>
          <a:endParaRPr lang="en-BZ"/>
        </a:p>
      </dgm:t>
    </dgm:pt>
    <dgm:pt modelId="{0FE3FED8-CC5E-43D2-B7D6-251136F1D1BD}">
      <dgm:prSet/>
      <dgm:spPr/>
      <dgm:t>
        <a:bodyPr/>
        <a:lstStyle/>
        <a:p>
          <a:r>
            <a:rPr lang="en-US" b="1" dirty="0" smtClean="0">
              <a:solidFill>
                <a:schemeClr val="accent6">
                  <a:lumMod val="50000"/>
                </a:schemeClr>
              </a:solidFill>
            </a:rPr>
            <a:t>SC3	</a:t>
          </a:r>
          <a:r>
            <a:rPr lang="en-GB" b="1" dirty="0" smtClean="0">
              <a:solidFill>
                <a:schemeClr val="accent6">
                  <a:lumMod val="50000"/>
                </a:schemeClr>
              </a:solidFill>
            </a:rPr>
            <a:t>Produce project feasibility documents for pilots</a:t>
          </a:r>
          <a:r>
            <a:rPr lang="en-US" b="1" dirty="0" smtClean="0">
              <a:solidFill>
                <a:schemeClr val="accent6">
                  <a:lumMod val="50000"/>
                </a:schemeClr>
              </a:solidFill>
            </a:rPr>
            <a:t>; </a:t>
          </a:r>
          <a:r>
            <a:rPr lang="en-US" b="1" dirty="0" smtClean="0">
              <a:solidFill>
                <a:srgbClr val="92D050"/>
              </a:solidFill>
            </a:rPr>
            <a:t>ON (Jan – 	July 2013)	 </a:t>
          </a:r>
        </a:p>
      </dgm:t>
    </dgm:pt>
    <dgm:pt modelId="{9968F142-6EA4-4EC3-B7D8-5397BCBFA622}" type="parTrans" cxnId="{2C5D5093-DC2C-428D-8FE2-B31640933653}">
      <dgm:prSet/>
      <dgm:spPr/>
      <dgm:t>
        <a:bodyPr/>
        <a:lstStyle/>
        <a:p>
          <a:endParaRPr lang="en-BZ"/>
        </a:p>
      </dgm:t>
    </dgm:pt>
    <dgm:pt modelId="{85921146-B77B-4E72-9988-AB43C6E414E2}" type="sibTrans" cxnId="{2C5D5093-DC2C-428D-8FE2-B31640933653}">
      <dgm:prSet/>
      <dgm:spPr/>
      <dgm:t>
        <a:bodyPr/>
        <a:lstStyle/>
        <a:p>
          <a:endParaRPr lang="en-BZ"/>
        </a:p>
      </dgm:t>
    </dgm:pt>
    <dgm:pt modelId="{790D5965-7AD4-4175-AAED-7DD30B1A9AFA}">
      <dgm:prSet/>
      <dgm:spPr/>
      <dgm:t>
        <a:bodyPr/>
        <a:lstStyle/>
        <a:p>
          <a:r>
            <a:rPr lang="en-US" b="1" dirty="0" smtClean="0">
              <a:solidFill>
                <a:schemeClr val="accent6">
                  <a:lumMod val="50000"/>
                </a:schemeClr>
              </a:solidFill>
            </a:rPr>
            <a:t>SC4	</a:t>
          </a:r>
          <a:r>
            <a:rPr lang="en-GB" b="1" dirty="0" smtClean="0">
              <a:solidFill>
                <a:schemeClr val="accent6">
                  <a:lumMod val="50000"/>
                </a:schemeClr>
              </a:solidFill>
            </a:rPr>
            <a:t>Implement adaptation pilots </a:t>
          </a:r>
          <a:r>
            <a:rPr lang="en-GB" b="1" dirty="0" smtClean="0">
              <a:solidFill>
                <a:srgbClr val="92D050"/>
              </a:solidFill>
            </a:rPr>
            <a:t>ON (July 2013 – June 2014)</a:t>
          </a:r>
          <a:endParaRPr lang="en-BZ" dirty="0">
            <a:solidFill>
              <a:srgbClr val="92D050"/>
            </a:solidFill>
          </a:endParaRPr>
        </a:p>
      </dgm:t>
    </dgm:pt>
    <dgm:pt modelId="{DA0978C8-4A22-4CF7-BB1D-ACF89704D4AB}" type="parTrans" cxnId="{C0D70B03-E2FC-47A3-BFB4-6938D6311534}">
      <dgm:prSet/>
      <dgm:spPr/>
      <dgm:t>
        <a:bodyPr/>
        <a:lstStyle/>
        <a:p>
          <a:endParaRPr lang="en-BZ"/>
        </a:p>
      </dgm:t>
    </dgm:pt>
    <dgm:pt modelId="{BA09F1D3-FBCD-4629-8CD7-6216ABE55F63}" type="sibTrans" cxnId="{C0D70B03-E2FC-47A3-BFB4-6938D6311534}">
      <dgm:prSet/>
      <dgm:spPr/>
      <dgm:t>
        <a:bodyPr/>
        <a:lstStyle/>
        <a:p>
          <a:endParaRPr lang="en-BZ"/>
        </a:p>
      </dgm:t>
    </dgm:pt>
    <dgm:pt modelId="{401622D3-30E3-4527-B70A-279B2B71D308}">
      <dgm:prSet phldrT="[Text]"/>
      <dgm:spPr/>
      <dgm:t>
        <a:bodyPr/>
        <a:lstStyle/>
        <a:p>
          <a:r>
            <a:rPr lang="en-GB" b="1" dirty="0" smtClean="0">
              <a:solidFill>
                <a:schemeClr val="accent6">
                  <a:lumMod val="50000"/>
                </a:schemeClr>
              </a:solidFill>
            </a:rPr>
            <a:t>SC2	Identification and presentation of adaptation options; </a:t>
          </a:r>
          <a:r>
            <a:rPr lang="en-GB" b="1" dirty="0" smtClean="0">
              <a:solidFill>
                <a:srgbClr val="92D050"/>
              </a:solidFill>
            </a:rPr>
            <a:t>COM</a:t>
          </a:r>
          <a:endParaRPr lang="en-BZ" dirty="0">
            <a:solidFill>
              <a:srgbClr val="92D050"/>
            </a:solidFill>
          </a:endParaRPr>
        </a:p>
      </dgm:t>
    </dgm:pt>
    <dgm:pt modelId="{C7372C1F-1EEA-41AA-B78A-7DBE5EF8F514}" type="parTrans" cxnId="{3B906446-B786-4432-B6EF-ACF728BA3088}">
      <dgm:prSet/>
      <dgm:spPr/>
    </dgm:pt>
    <dgm:pt modelId="{990C4AB4-7E48-4E87-9323-4220C7735809}" type="sibTrans" cxnId="{3B906446-B786-4432-B6EF-ACF728BA3088}">
      <dgm:prSet/>
      <dgm:spPr/>
    </dgm:pt>
    <dgm:pt modelId="{8C92AAE0-F559-4F03-B382-C55606170003}" type="pres">
      <dgm:prSet presAssocID="{210B7E18-045B-4186-9CFB-55E7D9FD8342}" presName="linearFlow" presStyleCnt="0">
        <dgm:presLayoutVars>
          <dgm:dir/>
          <dgm:animLvl val="lvl"/>
          <dgm:resizeHandles/>
        </dgm:presLayoutVars>
      </dgm:prSet>
      <dgm:spPr/>
      <dgm:t>
        <a:bodyPr/>
        <a:lstStyle/>
        <a:p>
          <a:endParaRPr lang="en-US"/>
        </a:p>
      </dgm:t>
    </dgm:pt>
    <dgm:pt modelId="{4E0BB17C-AF41-451E-AE74-DE77B3E973FC}" type="pres">
      <dgm:prSet presAssocID="{BF58DC4B-91BD-45D3-8872-6CDC6E455AA1}" presName="compositeNode" presStyleCnt="0">
        <dgm:presLayoutVars>
          <dgm:bulletEnabled val="1"/>
        </dgm:presLayoutVars>
      </dgm:prSet>
      <dgm:spPr/>
    </dgm:pt>
    <dgm:pt modelId="{3C4072C0-5895-47EA-9A50-296175B881D4}" type="pres">
      <dgm:prSet presAssocID="{BF58DC4B-91BD-45D3-8872-6CDC6E455AA1}" presName="image" presStyleLbl="fgImgPlace1" presStyleIdx="0" presStyleCnt="1"/>
      <dgm:spPr>
        <a:blipFill>
          <a:blip xmlns:r="http://schemas.openxmlformats.org/officeDocument/2006/relationships" r:embed="rId1">
            <a:extLst>
              <a:ext uri="{28A0092B-C50C-407E-A947-70E740481C1C}">
                <a14:useLocalDpi xmlns="" xmlns:a14="http://schemas.microsoft.com/office/drawing/2010/main" val="0"/>
              </a:ext>
            </a:extLst>
          </a:blip>
          <a:srcRect/>
          <a:stretch>
            <a:fillRect l="-17000" r="-17000"/>
          </a:stretch>
        </a:blipFill>
      </dgm:spPr>
      <dgm:t>
        <a:bodyPr/>
        <a:lstStyle/>
        <a:p>
          <a:endParaRPr lang="en-US"/>
        </a:p>
      </dgm:t>
    </dgm:pt>
    <dgm:pt modelId="{047CA5AE-4289-44C2-8707-8FC5B447282A}" type="pres">
      <dgm:prSet presAssocID="{BF58DC4B-91BD-45D3-8872-6CDC6E455AA1}" presName="childNode" presStyleLbl="node1" presStyleIdx="0" presStyleCnt="1">
        <dgm:presLayoutVars>
          <dgm:bulletEnabled val="1"/>
        </dgm:presLayoutVars>
      </dgm:prSet>
      <dgm:spPr/>
      <dgm:t>
        <a:bodyPr/>
        <a:lstStyle/>
        <a:p>
          <a:endParaRPr lang="en-BZ"/>
        </a:p>
      </dgm:t>
    </dgm:pt>
    <dgm:pt modelId="{22AF8784-8466-44E3-97D1-411F37C7E812}" type="pres">
      <dgm:prSet presAssocID="{BF58DC4B-91BD-45D3-8872-6CDC6E455AA1}" presName="parentNode" presStyleLbl="revTx" presStyleIdx="0" presStyleCnt="1">
        <dgm:presLayoutVars>
          <dgm:chMax val="0"/>
          <dgm:bulletEnabled val="1"/>
        </dgm:presLayoutVars>
      </dgm:prSet>
      <dgm:spPr/>
      <dgm:t>
        <a:bodyPr/>
        <a:lstStyle/>
        <a:p>
          <a:endParaRPr lang="en-US"/>
        </a:p>
      </dgm:t>
    </dgm:pt>
  </dgm:ptLst>
  <dgm:cxnLst>
    <dgm:cxn modelId="{FE981AA1-1F84-456E-86C1-92B1ED46996C}" type="presOf" srcId="{B85FD184-14E2-4E89-9D7F-1A1E3A1C5386}" destId="{047CA5AE-4289-44C2-8707-8FC5B447282A}" srcOrd="0" destOrd="0" presId="urn:microsoft.com/office/officeart/2005/8/layout/hList2#2"/>
    <dgm:cxn modelId="{DA1F8D99-500D-48EB-A87D-2864DA78E471}" type="presOf" srcId="{401622D3-30E3-4527-B70A-279B2B71D308}" destId="{047CA5AE-4289-44C2-8707-8FC5B447282A}" srcOrd="0" destOrd="2" presId="urn:microsoft.com/office/officeart/2005/8/layout/hList2#2"/>
    <dgm:cxn modelId="{C0D70B03-E2FC-47A3-BFB4-6938D6311534}" srcId="{BF58DC4B-91BD-45D3-8872-6CDC6E455AA1}" destId="{790D5965-7AD4-4175-AAED-7DD30B1A9AFA}" srcOrd="4" destOrd="0" parTransId="{DA0978C8-4A22-4CF7-BB1D-ACF89704D4AB}" sibTransId="{BA09F1D3-FBCD-4629-8CD7-6216ABE55F63}"/>
    <dgm:cxn modelId="{B196C62A-838F-4A29-A321-2ABA14183856}" type="presOf" srcId="{BF58DC4B-91BD-45D3-8872-6CDC6E455AA1}" destId="{22AF8784-8466-44E3-97D1-411F37C7E812}" srcOrd="0" destOrd="0" presId="urn:microsoft.com/office/officeart/2005/8/layout/hList2#2"/>
    <dgm:cxn modelId="{DCF795FF-E594-4EE5-AD7D-AC89AF6BCD53}" type="presOf" srcId="{0FE3FED8-CC5E-43D2-B7D6-251136F1D1BD}" destId="{047CA5AE-4289-44C2-8707-8FC5B447282A}" srcOrd="0" destOrd="3" presId="urn:microsoft.com/office/officeart/2005/8/layout/hList2#2"/>
    <dgm:cxn modelId="{3B906446-B786-4432-B6EF-ACF728BA3088}" srcId="{BF58DC4B-91BD-45D3-8872-6CDC6E455AA1}" destId="{401622D3-30E3-4527-B70A-279B2B71D308}" srcOrd="2" destOrd="0" parTransId="{C7372C1F-1EEA-41AA-B78A-7DBE5EF8F514}" sibTransId="{990C4AB4-7E48-4E87-9323-4220C7735809}"/>
    <dgm:cxn modelId="{667A2A40-A288-4497-80B9-C51E137161F7}" type="presOf" srcId="{210B7E18-045B-4186-9CFB-55E7D9FD8342}" destId="{8C92AAE0-F559-4F03-B382-C55606170003}" srcOrd="0" destOrd="0" presId="urn:microsoft.com/office/officeart/2005/8/layout/hList2#2"/>
    <dgm:cxn modelId="{3E4E64C1-E0EF-45BC-BBAC-4B9B2FA1F9C7}" srcId="{210B7E18-045B-4186-9CFB-55E7D9FD8342}" destId="{BF58DC4B-91BD-45D3-8872-6CDC6E455AA1}" srcOrd="0" destOrd="0" parTransId="{BCD2D25D-52EA-4704-BECB-4A26DDF71665}" sibTransId="{36EDE455-2C20-4C93-881A-52C617D8368A}"/>
    <dgm:cxn modelId="{F64A33C1-BFEB-4468-B4F2-BDED5187DACD}" srcId="{BF58DC4B-91BD-45D3-8872-6CDC6E455AA1}" destId="{CED87F5F-412C-459C-B564-20EDFA548D5F}" srcOrd="1" destOrd="0" parTransId="{72443E2F-EF0B-4E14-A846-F1129F03FB1D}" sibTransId="{09B5BA6A-884F-41F2-98FA-354BB4BD8153}"/>
    <dgm:cxn modelId="{848FB4EF-DF99-4DE0-A2F7-AA5A3180DDBA}" type="presOf" srcId="{790D5965-7AD4-4175-AAED-7DD30B1A9AFA}" destId="{047CA5AE-4289-44C2-8707-8FC5B447282A}" srcOrd="0" destOrd="4" presId="urn:microsoft.com/office/officeart/2005/8/layout/hList2#2"/>
    <dgm:cxn modelId="{61B62A91-D4AE-44A5-8AEB-C9CA3D5AA018}" srcId="{BF58DC4B-91BD-45D3-8872-6CDC6E455AA1}" destId="{B85FD184-14E2-4E89-9D7F-1A1E3A1C5386}" srcOrd="0" destOrd="0" parTransId="{8E14917E-1795-4322-862B-CD23A22EC1B0}" sibTransId="{F613ADF1-F51D-4D4B-B395-56B8DC4539AA}"/>
    <dgm:cxn modelId="{2C5D5093-DC2C-428D-8FE2-B31640933653}" srcId="{BF58DC4B-91BD-45D3-8872-6CDC6E455AA1}" destId="{0FE3FED8-CC5E-43D2-B7D6-251136F1D1BD}" srcOrd="3" destOrd="0" parTransId="{9968F142-6EA4-4EC3-B7D8-5397BCBFA622}" sibTransId="{85921146-B77B-4E72-9988-AB43C6E414E2}"/>
    <dgm:cxn modelId="{7D8F6BBD-2DE3-40BC-995F-3A71ADCDA7D6}" type="presOf" srcId="{CED87F5F-412C-459C-B564-20EDFA548D5F}" destId="{047CA5AE-4289-44C2-8707-8FC5B447282A}" srcOrd="0" destOrd="1" presId="urn:microsoft.com/office/officeart/2005/8/layout/hList2#2"/>
    <dgm:cxn modelId="{0A52A6BB-CB7B-420E-9966-EEBD7844C15F}" type="presParOf" srcId="{8C92AAE0-F559-4F03-B382-C55606170003}" destId="{4E0BB17C-AF41-451E-AE74-DE77B3E973FC}" srcOrd="0" destOrd="0" presId="urn:microsoft.com/office/officeart/2005/8/layout/hList2#2"/>
    <dgm:cxn modelId="{62A62DA7-2511-48C2-ABF2-115AF953A7FB}" type="presParOf" srcId="{4E0BB17C-AF41-451E-AE74-DE77B3E973FC}" destId="{3C4072C0-5895-47EA-9A50-296175B881D4}" srcOrd="0" destOrd="0" presId="urn:microsoft.com/office/officeart/2005/8/layout/hList2#2"/>
    <dgm:cxn modelId="{6EB9D27E-8197-45E9-9248-2A42D3593CCA}" type="presParOf" srcId="{4E0BB17C-AF41-451E-AE74-DE77B3E973FC}" destId="{047CA5AE-4289-44C2-8707-8FC5B447282A}" srcOrd="1" destOrd="0" presId="urn:microsoft.com/office/officeart/2005/8/layout/hList2#2"/>
    <dgm:cxn modelId="{00B0E4B5-3AE3-44BF-9E34-9887DB5E0E69}" type="presParOf" srcId="{4E0BB17C-AF41-451E-AE74-DE77B3E973FC}" destId="{22AF8784-8466-44E3-97D1-411F37C7E812}" srcOrd="2" destOrd="0" presId="urn:microsoft.com/office/officeart/2005/8/layout/hList2#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4FC92B-0335-400A-862C-093ABD1D0307}" type="doc">
      <dgm:prSet loTypeId="urn:microsoft.com/office/officeart/2005/8/layout/hList2#3" loCatId="list" qsTypeId="urn:microsoft.com/office/officeart/2005/8/quickstyle/simple1" qsCatId="simple" csTypeId="urn:microsoft.com/office/officeart/2005/8/colors/accent1_2" csCatId="accent1" phldr="1"/>
      <dgm:spPr/>
      <dgm:t>
        <a:bodyPr/>
        <a:lstStyle/>
        <a:p>
          <a:endParaRPr lang="en-BZ"/>
        </a:p>
      </dgm:t>
    </dgm:pt>
    <dgm:pt modelId="{AD477B05-1A03-437A-BD9B-6BCA9274FF96}">
      <dgm:prSet phldrT="[Text]"/>
      <dgm:spPr/>
      <dgm:t>
        <a:bodyPr/>
        <a:lstStyle/>
        <a:p>
          <a:r>
            <a:rPr lang="en-BZ" dirty="0" smtClean="0"/>
            <a:t>Component 1</a:t>
          </a:r>
          <a:endParaRPr lang="en-BZ" dirty="0"/>
        </a:p>
      </dgm:t>
    </dgm:pt>
    <dgm:pt modelId="{2F163307-16C5-4153-834D-B1BDABCD0159}" type="parTrans" cxnId="{D2416E02-FE51-4D62-B855-89D8FB5A7A87}">
      <dgm:prSet/>
      <dgm:spPr/>
      <dgm:t>
        <a:bodyPr/>
        <a:lstStyle/>
        <a:p>
          <a:endParaRPr lang="en-BZ"/>
        </a:p>
      </dgm:t>
    </dgm:pt>
    <dgm:pt modelId="{35ECF775-A88C-4C33-9866-F50AB2B452D3}" type="sibTrans" cxnId="{D2416E02-FE51-4D62-B855-89D8FB5A7A87}">
      <dgm:prSet/>
      <dgm:spPr/>
      <dgm:t>
        <a:bodyPr/>
        <a:lstStyle/>
        <a:p>
          <a:endParaRPr lang="en-BZ"/>
        </a:p>
      </dgm:t>
    </dgm:pt>
    <dgm:pt modelId="{B7AEAD34-A0C2-4995-A397-89E652EA536C}">
      <dgm:prSet phldrT="[Text]"/>
      <dgm:spPr/>
      <dgm:t>
        <a:bodyPr/>
        <a:lstStyle/>
        <a:p>
          <a:r>
            <a:rPr lang="en-BZ" dirty="0" smtClean="0"/>
            <a:t>Component 2</a:t>
          </a:r>
          <a:endParaRPr lang="en-BZ" dirty="0"/>
        </a:p>
      </dgm:t>
    </dgm:pt>
    <dgm:pt modelId="{D6D4B153-0F27-47FD-9DAF-AB9E25855045}" type="parTrans" cxnId="{AAC93831-8750-4DC7-ACDD-04E0EB04486D}">
      <dgm:prSet/>
      <dgm:spPr/>
      <dgm:t>
        <a:bodyPr/>
        <a:lstStyle/>
        <a:p>
          <a:endParaRPr lang="en-BZ"/>
        </a:p>
      </dgm:t>
    </dgm:pt>
    <dgm:pt modelId="{2AE1FDA9-BCD6-4FB7-AE68-25AFF7776D07}" type="sibTrans" cxnId="{AAC93831-8750-4DC7-ACDD-04E0EB04486D}">
      <dgm:prSet/>
      <dgm:spPr/>
      <dgm:t>
        <a:bodyPr/>
        <a:lstStyle/>
        <a:p>
          <a:endParaRPr lang="en-BZ"/>
        </a:p>
      </dgm:t>
    </dgm:pt>
    <dgm:pt modelId="{F966ADBF-61C6-4BF3-8768-FFC7E431BF9E}">
      <dgm:prSet phldrT="[Text]" custT="1"/>
      <dgm:spPr/>
      <dgm:t>
        <a:bodyPr/>
        <a:lstStyle/>
        <a:p>
          <a:r>
            <a:rPr lang="en-US" sz="1600" dirty="0" smtClean="0"/>
            <a:t>Installation of CREWS stations by contractor will be completed by first half of 2014.</a:t>
          </a:r>
          <a:endParaRPr lang="en-BZ" sz="1600" dirty="0"/>
        </a:p>
      </dgm:t>
    </dgm:pt>
    <dgm:pt modelId="{507C57BC-9941-436A-908F-C94A5E22A7D3}" type="parTrans" cxnId="{38E1B7CD-7004-4CD2-8C90-E52E65C7E70D}">
      <dgm:prSet/>
      <dgm:spPr/>
      <dgm:t>
        <a:bodyPr/>
        <a:lstStyle/>
        <a:p>
          <a:endParaRPr lang="en-BZ"/>
        </a:p>
      </dgm:t>
    </dgm:pt>
    <dgm:pt modelId="{C73DDAD6-9669-4FC6-BB85-4D94183BE1B3}" type="sibTrans" cxnId="{38E1B7CD-7004-4CD2-8C90-E52E65C7E70D}">
      <dgm:prSet/>
      <dgm:spPr/>
      <dgm:t>
        <a:bodyPr/>
        <a:lstStyle/>
        <a:p>
          <a:endParaRPr lang="en-BZ"/>
        </a:p>
      </dgm:t>
    </dgm:pt>
    <dgm:pt modelId="{4C2A357F-621E-4F52-909C-89426BABDF77}">
      <dgm:prSet phldrT="[Text]" custT="1"/>
      <dgm:spPr/>
      <dgm:t>
        <a:bodyPr/>
        <a:lstStyle/>
        <a:p>
          <a:r>
            <a:rPr lang="en-US" sz="1600" dirty="0" smtClean="0"/>
            <a:t>The specifics of linkages (weather and CREW(S) stations) are being worked on by the  CCCCC along with the cooperation and assistance of regional and national agencies</a:t>
          </a:r>
          <a:endParaRPr lang="en-BZ" sz="1600" dirty="0"/>
        </a:p>
      </dgm:t>
    </dgm:pt>
    <dgm:pt modelId="{3F08E818-948D-4F06-9422-5A8810BFD20E}" type="parTrans" cxnId="{4122FCFB-98E8-4BA7-AEDE-415A71A3AD32}">
      <dgm:prSet/>
      <dgm:spPr/>
      <dgm:t>
        <a:bodyPr/>
        <a:lstStyle/>
        <a:p>
          <a:endParaRPr lang="en-BZ"/>
        </a:p>
      </dgm:t>
    </dgm:pt>
    <dgm:pt modelId="{9371520F-2BF2-4989-A038-FFDC01B81E1C}" type="sibTrans" cxnId="{4122FCFB-98E8-4BA7-AEDE-415A71A3AD32}">
      <dgm:prSet/>
      <dgm:spPr/>
      <dgm:t>
        <a:bodyPr/>
        <a:lstStyle/>
        <a:p>
          <a:endParaRPr lang="en-BZ"/>
        </a:p>
      </dgm:t>
    </dgm:pt>
    <dgm:pt modelId="{9404529B-37C3-4E1F-AFB3-0006B7DA0907}">
      <dgm:prSet phldrT="[Text]"/>
      <dgm:spPr/>
      <dgm:t>
        <a:bodyPr/>
        <a:lstStyle/>
        <a:p>
          <a:endParaRPr lang="en-BZ" sz="2900" dirty="0"/>
        </a:p>
      </dgm:t>
    </dgm:pt>
    <dgm:pt modelId="{379C6827-CC29-4F6A-AC69-B632E7233CAE}" type="parTrans" cxnId="{2762EECF-0EAB-4560-9E5C-6FCDCF30E1D7}">
      <dgm:prSet/>
      <dgm:spPr/>
      <dgm:t>
        <a:bodyPr/>
        <a:lstStyle/>
        <a:p>
          <a:endParaRPr lang="en-BZ"/>
        </a:p>
      </dgm:t>
    </dgm:pt>
    <dgm:pt modelId="{3C9104AA-8B1D-40B8-8D72-02CA0B3633CE}" type="sibTrans" cxnId="{2762EECF-0EAB-4560-9E5C-6FCDCF30E1D7}">
      <dgm:prSet/>
      <dgm:spPr/>
      <dgm:t>
        <a:bodyPr/>
        <a:lstStyle/>
        <a:p>
          <a:endParaRPr lang="en-BZ"/>
        </a:p>
      </dgm:t>
    </dgm:pt>
    <dgm:pt modelId="{29E3B97D-1CD5-4586-8DA8-058ABB12126A}">
      <dgm:prSet phldrT="[Text]" custT="1"/>
      <dgm:spPr/>
      <dgm:t>
        <a:bodyPr/>
        <a:lstStyle/>
        <a:p>
          <a:r>
            <a:rPr lang="en-BZ" sz="1800" dirty="0" smtClean="0"/>
            <a:t>Impact Studies to be completed by October 2014</a:t>
          </a:r>
          <a:endParaRPr lang="en-BZ" sz="1800" dirty="0"/>
        </a:p>
      </dgm:t>
    </dgm:pt>
    <dgm:pt modelId="{7A756D3F-CFB3-453D-A337-E8050FB63340}" type="parTrans" cxnId="{621482F0-7FFE-4B23-89F6-9C2152DE07DF}">
      <dgm:prSet/>
      <dgm:spPr/>
      <dgm:t>
        <a:bodyPr/>
        <a:lstStyle/>
        <a:p>
          <a:endParaRPr lang="en-BZ"/>
        </a:p>
      </dgm:t>
    </dgm:pt>
    <dgm:pt modelId="{95F21959-AD16-407F-A0BB-C4B6FDA2CB1C}" type="sibTrans" cxnId="{621482F0-7FFE-4B23-89F6-9C2152DE07DF}">
      <dgm:prSet/>
      <dgm:spPr/>
      <dgm:t>
        <a:bodyPr/>
        <a:lstStyle/>
        <a:p>
          <a:endParaRPr lang="en-BZ"/>
        </a:p>
      </dgm:t>
    </dgm:pt>
    <dgm:pt modelId="{2F10D3FA-8849-4DFD-BDC4-7C5689C2A5FE}">
      <dgm:prSet phldrT="[Text]"/>
      <dgm:spPr/>
      <dgm:t>
        <a:bodyPr/>
        <a:lstStyle/>
        <a:p>
          <a:endParaRPr lang="en-BZ" sz="2900" dirty="0"/>
        </a:p>
      </dgm:t>
    </dgm:pt>
    <dgm:pt modelId="{E827D16B-1DCE-44F9-AFDC-31F3AE80AA22}" type="parTrans" cxnId="{2B71D924-EE5A-471C-A9FE-F96DCA49752E}">
      <dgm:prSet/>
      <dgm:spPr/>
      <dgm:t>
        <a:bodyPr/>
        <a:lstStyle/>
        <a:p>
          <a:endParaRPr lang="en-BZ"/>
        </a:p>
      </dgm:t>
    </dgm:pt>
    <dgm:pt modelId="{F1BAB755-CB8F-4F06-8448-DF415FB0F042}" type="sibTrans" cxnId="{2B71D924-EE5A-471C-A9FE-F96DCA49752E}">
      <dgm:prSet/>
      <dgm:spPr/>
      <dgm:t>
        <a:bodyPr/>
        <a:lstStyle/>
        <a:p>
          <a:endParaRPr lang="en-BZ"/>
        </a:p>
      </dgm:t>
    </dgm:pt>
    <dgm:pt modelId="{6093CCED-9C38-44F5-ACD5-EC14836033B0}">
      <dgm:prSet phldrT="[Text]" custT="1"/>
      <dgm:spPr/>
      <dgm:t>
        <a:bodyPr/>
        <a:lstStyle/>
        <a:p>
          <a:r>
            <a:rPr lang="en-US" sz="1600" dirty="0" smtClean="0"/>
            <a:t>Process of developing the capability to monitor, archive and share data with national and regional agencies is ongoing</a:t>
          </a:r>
          <a:endParaRPr lang="en-BZ" sz="1600" dirty="0"/>
        </a:p>
      </dgm:t>
    </dgm:pt>
    <dgm:pt modelId="{159EE91A-2299-4B8E-84B1-C087E9592920}" type="parTrans" cxnId="{DC4D8554-405F-44C6-957C-BA1548D499B1}">
      <dgm:prSet/>
      <dgm:spPr/>
      <dgm:t>
        <a:bodyPr/>
        <a:lstStyle/>
        <a:p>
          <a:endParaRPr lang="en-BZ"/>
        </a:p>
      </dgm:t>
    </dgm:pt>
    <dgm:pt modelId="{7B5CECEA-93E8-4820-B466-A5ADE681CFED}" type="sibTrans" cxnId="{DC4D8554-405F-44C6-957C-BA1548D499B1}">
      <dgm:prSet/>
      <dgm:spPr/>
      <dgm:t>
        <a:bodyPr/>
        <a:lstStyle/>
        <a:p>
          <a:endParaRPr lang="en-BZ"/>
        </a:p>
      </dgm:t>
    </dgm:pt>
    <dgm:pt modelId="{5696CF08-058C-4FB9-9B6F-E6B192C30D5E}" type="pres">
      <dgm:prSet presAssocID="{7C4FC92B-0335-400A-862C-093ABD1D0307}" presName="linearFlow" presStyleCnt="0">
        <dgm:presLayoutVars>
          <dgm:dir/>
          <dgm:animLvl val="lvl"/>
          <dgm:resizeHandles/>
        </dgm:presLayoutVars>
      </dgm:prSet>
      <dgm:spPr/>
      <dgm:t>
        <a:bodyPr/>
        <a:lstStyle/>
        <a:p>
          <a:endParaRPr lang="en-US"/>
        </a:p>
      </dgm:t>
    </dgm:pt>
    <dgm:pt modelId="{91593CC7-91D7-47BC-A79E-A8C1ABC3E2ED}" type="pres">
      <dgm:prSet presAssocID="{AD477B05-1A03-437A-BD9B-6BCA9274FF96}" presName="compositeNode" presStyleCnt="0">
        <dgm:presLayoutVars>
          <dgm:bulletEnabled val="1"/>
        </dgm:presLayoutVars>
      </dgm:prSet>
      <dgm:spPr/>
    </dgm:pt>
    <dgm:pt modelId="{1297C5FC-B3B3-4A2A-B4E6-284CA27E048C}" type="pres">
      <dgm:prSet presAssocID="{AD477B05-1A03-437A-BD9B-6BCA9274FF96}" presName="image" presStyleLbl="fgImgPlace1" presStyleIdx="0" presStyleCnt="2" custScaleY="75130" custLinFactNeighborY="-14734"/>
      <dgm:spPr>
        <a:blipFill>
          <a:blip xmlns:r="http://schemas.openxmlformats.org/officeDocument/2006/relationships" r:embed="rId1">
            <a:extLst>
              <a:ext uri="{28A0092B-C50C-407E-A947-70E740481C1C}">
                <a14:useLocalDpi xmlns="" xmlns:a14="http://schemas.microsoft.com/office/drawing/2010/main" val="0"/>
              </a:ext>
            </a:extLst>
          </a:blip>
          <a:srcRect/>
          <a:stretch>
            <a:fillRect l="-6000" r="-6000"/>
          </a:stretch>
        </a:blipFill>
      </dgm:spPr>
      <dgm:t>
        <a:bodyPr/>
        <a:lstStyle/>
        <a:p>
          <a:endParaRPr lang="en-US"/>
        </a:p>
      </dgm:t>
    </dgm:pt>
    <dgm:pt modelId="{23D5CDB6-D6F0-47CF-B54D-9EB74D7615F9}" type="pres">
      <dgm:prSet presAssocID="{AD477B05-1A03-437A-BD9B-6BCA9274FF96}" presName="childNode" presStyleLbl="node1" presStyleIdx="0" presStyleCnt="2" custScaleY="113921">
        <dgm:presLayoutVars>
          <dgm:bulletEnabled val="1"/>
        </dgm:presLayoutVars>
      </dgm:prSet>
      <dgm:spPr/>
      <dgm:t>
        <a:bodyPr/>
        <a:lstStyle/>
        <a:p>
          <a:endParaRPr lang="en-BZ"/>
        </a:p>
      </dgm:t>
    </dgm:pt>
    <dgm:pt modelId="{BE2802E7-4A1A-48D5-BEB4-70138368D3D1}" type="pres">
      <dgm:prSet presAssocID="{AD477B05-1A03-437A-BD9B-6BCA9274FF96}" presName="parentNode" presStyleLbl="revTx" presStyleIdx="0" presStyleCnt="2">
        <dgm:presLayoutVars>
          <dgm:chMax val="0"/>
          <dgm:bulletEnabled val="1"/>
        </dgm:presLayoutVars>
      </dgm:prSet>
      <dgm:spPr/>
      <dgm:t>
        <a:bodyPr/>
        <a:lstStyle/>
        <a:p>
          <a:endParaRPr lang="en-US"/>
        </a:p>
      </dgm:t>
    </dgm:pt>
    <dgm:pt modelId="{EF5D78E5-ACEC-4286-8163-F3FDD6005482}" type="pres">
      <dgm:prSet presAssocID="{35ECF775-A88C-4C33-9866-F50AB2B452D3}" presName="sibTrans" presStyleCnt="0"/>
      <dgm:spPr/>
    </dgm:pt>
    <dgm:pt modelId="{C96C98EC-98D3-4F8A-97FE-63A6E642772A}" type="pres">
      <dgm:prSet presAssocID="{B7AEAD34-A0C2-4995-A397-89E652EA536C}" presName="compositeNode" presStyleCnt="0">
        <dgm:presLayoutVars>
          <dgm:bulletEnabled val="1"/>
        </dgm:presLayoutVars>
      </dgm:prSet>
      <dgm:spPr/>
    </dgm:pt>
    <dgm:pt modelId="{A28925A4-0905-4C88-82DB-C5BCAA78C8DB}" type="pres">
      <dgm:prSet presAssocID="{B7AEAD34-A0C2-4995-A397-89E652EA536C}" presName="image" presStyleLbl="fgImgPlace1" presStyleIdx="1" presStyleCnt="2" custScaleY="76001" custLinFactNeighborY="-14734"/>
      <dgm:spPr>
        <a:blipFill>
          <a:blip xmlns:r="http://schemas.openxmlformats.org/officeDocument/2006/relationships" r:embed="rId2">
            <a:extLst>
              <a:ext uri="{28A0092B-C50C-407E-A947-70E740481C1C}">
                <a14:useLocalDpi xmlns="" xmlns:a14="http://schemas.microsoft.com/office/drawing/2010/main" val="0"/>
              </a:ext>
            </a:extLst>
          </a:blip>
          <a:srcRect/>
          <a:stretch>
            <a:fillRect/>
          </a:stretch>
        </a:blipFill>
      </dgm:spPr>
      <dgm:t>
        <a:bodyPr/>
        <a:lstStyle/>
        <a:p>
          <a:endParaRPr lang="en-US"/>
        </a:p>
      </dgm:t>
    </dgm:pt>
    <dgm:pt modelId="{A5B0FF5B-80BC-4137-AFBD-DE3179A920E6}" type="pres">
      <dgm:prSet presAssocID="{B7AEAD34-A0C2-4995-A397-89E652EA536C}" presName="childNode" presStyleLbl="node1" presStyleIdx="1" presStyleCnt="2" custScaleY="113712">
        <dgm:presLayoutVars>
          <dgm:bulletEnabled val="1"/>
        </dgm:presLayoutVars>
      </dgm:prSet>
      <dgm:spPr/>
      <dgm:t>
        <a:bodyPr/>
        <a:lstStyle/>
        <a:p>
          <a:endParaRPr lang="en-BZ"/>
        </a:p>
      </dgm:t>
    </dgm:pt>
    <dgm:pt modelId="{668B3D0A-ACA4-4735-BBE8-FDE92875E6CA}" type="pres">
      <dgm:prSet presAssocID="{B7AEAD34-A0C2-4995-A397-89E652EA536C}" presName="parentNode" presStyleLbl="revTx" presStyleIdx="1" presStyleCnt="2">
        <dgm:presLayoutVars>
          <dgm:chMax val="0"/>
          <dgm:bulletEnabled val="1"/>
        </dgm:presLayoutVars>
      </dgm:prSet>
      <dgm:spPr/>
      <dgm:t>
        <a:bodyPr/>
        <a:lstStyle/>
        <a:p>
          <a:endParaRPr lang="en-US"/>
        </a:p>
      </dgm:t>
    </dgm:pt>
  </dgm:ptLst>
  <dgm:cxnLst>
    <dgm:cxn modelId="{A71ED1C0-5330-44C8-840E-E77CEB60CEF0}" type="presOf" srcId="{7C4FC92B-0335-400A-862C-093ABD1D0307}" destId="{5696CF08-058C-4FB9-9B6F-E6B192C30D5E}" srcOrd="0" destOrd="0" presId="urn:microsoft.com/office/officeart/2005/8/layout/hList2#3"/>
    <dgm:cxn modelId="{15E7BB20-79DC-4496-BA42-876DF18A4978}" type="presOf" srcId="{AD477B05-1A03-437A-BD9B-6BCA9274FF96}" destId="{BE2802E7-4A1A-48D5-BEB4-70138368D3D1}" srcOrd="0" destOrd="0" presId="urn:microsoft.com/office/officeart/2005/8/layout/hList2#3"/>
    <dgm:cxn modelId="{15AF9077-37BC-4E0B-B30B-D2B20D79592E}" type="presOf" srcId="{9404529B-37C3-4E1F-AFB3-0006B7DA0907}" destId="{23D5CDB6-D6F0-47CF-B54D-9EB74D7615F9}" srcOrd="0" destOrd="0" presId="urn:microsoft.com/office/officeart/2005/8/layout/hList2#3"/>
    <dgm:cxn modelId="{3A19AC66-2368-447F-95F7-14C2E77E2CA2}" type="presOf" srcId="{F966ADBF-61C6-4BF3-8768-FFC7E431BF9E}" destId="{A5B0FF5B-80BC-4137-AFBD-DE3179A920E6}" srcOrd="0" destOrd="0" presId="urn:microsoft.com/office/officeart/2005/8/layout/hList2#3"/>
    <dgm:cxn modelId="{DC4D8554-405F-44C6-957C-BA1548D499B1}" srcId="{B7AEAD34-A0C2-4995-A397-89E652EA536C}" destId="{6093CCED-9C38-44F5-ACD5-EC14836033B0}" srcOrd="2" destOrd="0" parTransId="{159EE91A-2299-4B8E-84B1-C087E9592920}" sibTransId="{7B5CECEA-93E8-4820-B466-A5ADE681CFED}"/>
    <dgm:cxn modelId="{72B0115C-D998-46B0-B1E7-0C1AA73DFFC8}" type="presOf" srcId="{B7AEAD34-A0C2-4995-A397-89E652EA536C}" destId="{668B3D0A-ACA4-4735-BBE8-FDE92875E6CA}" srcOrd="0" destOrd="0" presId="urn:microsoft.com/office/officeart/2005/8/layout/hList2#3"/>
    <dgm:cxn modelId="{2B71D924-EE5A-471C-A9FE-F96DCA49752E}" srcId="{AD477B05-1A03-437A-BD9B-6BCA9274FF96}" destId="{2F10D3FA-8849-4DFD-BDC4-7C5689C2A5FE}" srcOrd="2" destOrd="0" parTransId="{E827D16B-1DCE-44F9-AFDC-31F3AE80AA22}" sibTransId="{F1BAB755-CB8F-4F06-8448-DF415FB0F042}"/>
    <dgm:cxn modelId="{6CC7A6D5-7029-42F7-93C0-381F330D5620}" type="presOf" srcId="{29E3B97D-1CD5-4586-8DA8-058ABB12126A}" destId="{23D5CDB6-D6F0-47CF-B54D-9EB74D7615F9}" srcOrd="0" destOrd="1" presId="urn:microsoft.com/office/officeart/2005/8/layout/hList2#3"/>
    <dgm:cxn modelId="{38E1B7CD-7004-4CD2-8C90-E52E65C7E70D}" srcId="{B7AEAD34-A0C2-4995-A397-89E652EA536C}" destId="{F966ADBF-61C6-4BF3-8768-FFC7E431BF9E}" srcOrd="0" destOrd="0" parTransId="{507C57BC-9941-436A-908F-C94A5E22A7D3}" sibTransId="{C73DDAD6-9669-4FC6-BB85-4D94183BE1B3}"/>
    <dgm:cxn modelId="{2762EECF-0EAB-4560-9E5C-6FCDCF30E1D7}" srcId="{AD477B05-1A03-437A-BD9B-6BCA9274FF96}" destId="{9404529B-37C3-4E1F-AFB3-0006B7DA0907}" srcOrd="0" destOrd="0" parTransId="{379C6827-CC29-4F6A-AC69-B632E7233CAE}" sibTransId="{3C9104AA-8B1D-40B8-8D72-02CA0B3633CE}"/>
    <dgm:cxn modelId="{D2416E02-FE51-4D62-B855-89D8FB5A7A87}" srcId="{7C4FC92B-0335-400A-862C-093ABD1D0307}" destId="{AD477B05-1A03-437A-BD9B-6BCA9274FF96}" srcOrd="0" destOrd="0" parTransId="{2F163307-16C5-4153-834D-B1BDABCD0159}" sibTransId="{35ECF775-A88C-4C33-9866-F50AB2B452D3}"/>
    <dgm:cxn modelId="{AAC93831-8750-4DC7-ACDD-04E0EB04486D}" srcId="{7C4FC92B-0335-400A-862C-093ABD1D0307}" destId="{B7AEAD34-A0C2-4995-A397-89E652EA536C}" srcOrd="1" destOrd="0" parTransId="{D6D4B153-0F27-47FD-9DAF-AB9E25855045}" sibTransId="{2AE1FDA9-BCD6-4FB7-AE68-25AFF7776D07}"/>
    <dgm:cxn modelId="{21D62CF2-AD8B-4746-A698-DE8A1A629A3D}" type="presOf" srcId="{4C2A357F-621E-4F52-909C-89426BABDF77}" destId="{A5B0FF5B-80BC-4137-AFBD-DE3179A920E6}" srcOrd="0" destOrd="1" presId="urn:microsoft.com/office/officeart/2005/8/layout/hList2#3"/>
    <dgm:cxn modelId="{621482F0-7FFE-4B23-89F6-9C2152DE07DF}" srcId="{AD477B05-1A03-437A-BD9B-6BCA9274FF96}" destId="{29E3B97D-1CD5-4586-8DA8-058ABB12126A}" srcOrd="1" destOrd="0" parTransId="{7A756D3F-CFB3-453D-A337-E8050FB63340}" sibTransId="{95F21959-AD16-407F-A0BB-C4B6FDA2CB1C}"/>
    <dgm:cxn modelId="{CDA73700-8552-4EF7-8B93-8715A15BB493}" type="presOf" srcId="{6093CCED-9C38-44F5-ACD5-EC14836033B0}" destId="{A5B0FF5B-80BC-4137-AFBD-DE3179A920E6}" srcOrd="0" destOrd="2" presId="urn:microsoft.com/office/officeart/2005/8/layout/hList2#3"/>
    <dgm:cxn modelId="{4DE50B16-8897-49C1-8528-8811A1C7658F}" type="presOf" srcId="{2F10D3FA-8849-4DFD-BDC4-7C5689C2A5FE}" destId="{23D5CDB6-D6F0-47CF-B54D-9EB74D7615F9}" srcOrd="0" destOrd="2" presId="urn:microsoft.com/office/officeart/2005/8/layout/hList2#3"/>
    <dgm:cxn modelId="{4122FCFB-98E8-4BA7-AEDE-415A71A3AD32}" srcId="{B7AEAD34-A0C2-4995-A397-89E652EA536C}" destId="{4C2A357F-621E-4F52-909C-89426BABDF77}" srcOrd="1" destOrd="0" parTransId="{3F08E818-948D-4F06-9422-5A8810BFD20E}" sibTransId="{9371520F-2BF2-4989-A038-FFDC01B81E1C}"/>
    <dgm:cxn modelId="{7CAC981F-7F08-4485-B007-B8F0B3C498FF}" type="presParOf" srcId="{5696CF08-058C-4FB9-9B6F-E6B192C30D5E}" destId="{91593CC7-91D7-47BC-A79E-A8C1ABC3E2ED}" srcOrd="0" destOrd="0" presId="urn:microsoft.com/office/officeart/2005/8/layout/hList2#3"/>
    <dgm:cxn modelId="{DCBE81D4-A589-4BD9-922B-776020037C64}" type="presParOf" srcId="{91593CC7-91D7-47BC-A79E-A8C1ABC3E2ED}" destId="{1297C5FC-B3B3-4A2A-B4E6-284CA27E048C}" srcOrd="0" destOrd="0" presId="urn:microsoft.com/office/officeart/2005/8/layout/hList2#3"/>
    <dgm:cxn modelId="{C187C3D3-8791-4C62-B3D4-CBBFFB56DEDB}" type="presParOf" srcId="{91593CC7-91D7-47BC-A79E-A8C1ABC3E2ED}" destId="{23D5CDB6-D6F0-47CF-B54D-9EB74D7615F9}" srcOrd="1" destOrd="0" presId="urn:microsoft.com/office/officeart/2005/8/layout/hList2#3"/>
    <dgm:cxn modelId="{39F47C44-CF4C-46E0-9F7C-6659DC92CA49}" type="presParOf" srcId="{91593CC7-91D7-47BC-A79E-A8C1ABC3E2ED}" destId="{BE2802E7-4A1A-48D5-BEB4-70138368D3D1}" srcOrd="2" destOrd="0" presId="urn:microsoft.com/office/officeart/2005/8/layout/hList2#3"/>
    <dgm:cxn modelId="{65D74071-1412-42D7-89ED-33AE4D9AC6FB}" type="presParOf" srcId="{5696CF08-058C-4FB9-9B6F-E6B192C30D5E}" destId="{EF5D78E5-ACEC-4286-8163-F3FDD6005482}" srcOrd="1" destOrd="0" presId="urn:microsoft.com/office/officeart/2005/8/layout/hList2#3"/>
    <dgm:cxn modelId="{1859FCAA-3603-4862-BFC2-5444CB45E372}" type="presParOf" srcId="{5696CF08-058C-4FB9-9B6F-E6B192C30D5E}" destId="{C96C98EC-98D3-4F8A-97FE-63A6E642772A}" srcOrd="2" destOrd="0" presId="urn:microsoft.com/office/officeart/2005/8/layout/hList2#3"/>
    <dgm:cxn modelId="{0D997522-FF2C-4E60-936E-1691BB6D8F42}" type="presParOf" srcId="{C96C98EC-98D3-4F8A-97FE-63A6E642772A}" destId="{A28925A4-0905-4C88-82DB-C5BCAA78C8DB}" srcOrd="0" destOrd="0" presId="urn:microsoft.com/office/officeart/2005/8/layout/hList2#3"/>
    <dgm:cxn modelId="{7B3ACD38-C62A-45DE-9DE5-EB6EBB471CA5}" type="presParOf" srcId="{C96C98EC-98D3-4F8A-97FE-63A6E642772A}" destId="{A5B0FF5B-80BC-4137-AFBD-DE3179A920E6}" srcOrd="1" destOrd="0" presId="urn:microsoft.com/office/officeart/2005/8/layout/hList2#3"/>
    <dgm:cxn modelId="{8D4C489E-32EE-467E-B9DD-01F8C2A5F4C9}" type="presParOf" srcId="{C96C98EC-98D3-4F8A-97FE-63A6E642772A}" destId="{668B3D0A-ACA4-4735-BBE8-FDE92875E6CA}" srcOrd="2" destOrd="0" presId="urn:microsoft.com/office/officeart/2005/8/layout/hList2#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FCC40BC-59F7-4A16-9C1E-6AD1970BFA49}" type="doc">
      <dgm:prSet loTypeId="urn:microsoft.com/office/officeart/2005/8/layout/hList2#4" loCatId="list" qsTypeId="urn:microsoft.com/office/officeart/2005/8/quickstyle/simple1" qsCatId="simple" csTypeId="urn:microsoft.com/office/officeart/2005/8/colors/accent1_2" csCatId="accent1" phldr="1"/>
      <dgm:spPr/>
      <dgm:t>
        <a:bodyPr/>
        <a:lstStyle/>
        <a:p>
          <a:endParaRPr lang="en-BZ"/>
        </a:p>
      </dgm:t>
    </dgm:pt>
    <dgm:pt modelId="{D0062098-E70E-4D5A-B17B-A6AB08EA64EC}">
      <dgm:prSet phldrT="[Text]"/>
      <dgm:spPr/>
      <dgm:t>
        <a:bodyPr/>
        <a:lstStyle/>
        <a:p>
          <a:r>
            <a:rPr lang="en-BZ" dirty="0" smtClean="0"/>
            <a:t>Component 4</a:t>
          </a:r>
          <a:endParaRPr lang="en-BZ" dirty="0"/>
        </a:p>
      </dgm:t>
    </dgm:pt>
    <dgm:pt modelId="{BBABDF01-C488-4E03-9B47-17E78A5E7FBA}" type="parTrans" cxnId="{CF1FE8A8-FA93-438A-8D04-439A84E86349}">
      <dgm:prSet/>
      <dgm:spPr/>
      <dgm:t>
        <a:bodyPr/>
        <a:lstStyle/>
        <a:p>
          <a:endParaRPr lang="en-BZ"/>
        </a:p>
      </dgm:t>
    </dgm:pt>
    <dgm:pt modelId="{DC4604F0-73BE-4196-99B7-D4CA0AD6347C}" type="sibTrans" cxnId="{CF1FE8A8-FA93-438A-8D04-439A84E86349}">
      <dgm:prSet/>
      <dgm:spPr/>
      <dgm:t>
        <a:bodyPr/>
        <a:lstStyle/>
        <a:p>
          <a:endParaRPr lang="en-BZ"/>
        </a:p>
      </dgm:t>
    </dgm:pt>
    <dgm:pt modelId="{49553431-FC9D-40B3-A7B9-743AEEF06663}">
      <dgm:prSet phldrT="[Text]"/>
      <dgm:spPr/>
      <dgm:t>
        <a:bodyPr/>
        <a:lstStyle/>
        <a:p>
          <a:r>
            <a:rPr lang="en-US" dirty="0" smtClean="0">
              <a:latin typeface="Times New Roman" pitchFamily="18" charset="0"/>
              <a:cs typeface="Times New Roman" pitchFamily="18" charset="0"/>
            </a:rPr>
            <a:t>Two countries, Belize and Suriname, requested support to prepare national climate change and adaptation policies and strategies respectively</a:t>
          </a:r>
          <a:endParaRPr lang="en-BZ" dirty="0"/>
        </a:p>
      </dgm:t>
    </dgm:pt>
    <dgm:pt modelId="{06A68BEF-8D84-4DB8-8958-10DB0DD79455}" type="parTrans" cxnId="{37897F07-6FE1-425A-AC97-2E273C6C7166}">
      <dgm:prSet/>
      <dgm:spPr/>
      <dgm:t>
        <a:bodyPr/>
        <a:lstStyle/>
        <a:p>
          <a:endParaRPr lang="en-BZ"/>
        </a:p>
      </dgm:t>
    </dgm:pt>
    <dgm:pt modelId="{0C778D92-8D3B-4F4D-9981-3259A3D0B636}" type="sibTrans" cxnId="{37897F07-6FE1-425A-AC97-2E273C6C7166}">
      <dgm:prSet/>
      <dgm:spPr/>
      <dgm:t>
        <a:bodyPr/>
        <a:lstStyle/>
        <a:p>
          <a:endParaRPr lang="en-BZ"/>
        </a:p>
      </dgm:t>
    </dgm:pt>
    <dgm:pt modelId="{F11FC63A-0A6C-4627-991A-F8AE1E59E50F}">
      <dgm:prSet/>
      <dgm:spPr/>
      <dgm:t>
        <a:bodyPr/>
        <a:lstStyle/>
        <a:p>
          <a:r>
            <a:rPr lang="en-US" dirty="0" smtClean="0">
              <a:latin typeface="Times New Roman" pitchFamily="18" charset="0"/>
              <a:cs typeface="Times New Roman" pitchFamily="18" charset="0"/>
            </a:rPr>
            <a:t>Five countries, Antigua and Barbuda (water/agriculture), Barbados (water), Belize (water and agro-processing), Grenada (water) and Saint Lucia (agro-forestry) have identified adaptation actions (pilots) for implementation.</a:t>
          </a:r>
          <a:endParaRPr lang="en-BZ" dirty="0">
            <a:latin typeface="Times New Roman" pitchFamily="18" charset="0"/>
            <a:cs typeface="Times New Roman" pitchFamily="18" charset="0"/>
          </a:endParaRPr>
        </a:p>
      </dgm:t>
    </dgm:pt>
    <dgm:pt modelId="{90E46946-2331-4F7B-B235-EC02F50CF413}" type="parTrans" cxnId="{825874E1-A7E4-4D61-A106-DA176DF15DAB}">
      <dgm:prSet/>
      <dgm:spPr/>
      <dgm:t>
        <a:bodyPr/>
        <a:lstStyle/>
        <a:p>
          <a:endParaRPr lang="en-BZ"/>
        </a:p>
      </dgm:t>
    </dgm:pt>
    <dgm:pt modelId="{C6F6EDC0-FD71-4071-BEFA-EFCFE0624DBF}" type="sibTrans" cxnId="{825874E1-A7E4-4D61-A106-DA176DF15DAB}">
      <dgm:prSet/>
      <dgm:spPr/>
      <dgm:t>
        <a:bodyPr/>
        <a:lstStyle/>
        <a:p>
          <a:endParaRPr lang="en-BZ"/>
        </a:p>
      </dgm:t>
    </dgm:pt>
    <dgm:pt modelId="{CB18CBEC-E51C-4B08-86AC-A6716423B0CA}">
      <dgm:prSet/>
      <dgm:spPr/>
      <dgm:t>
        <a:bodyPr/>
        <a:lstStyle/>
        <a:p>
          <a:r>
            <a:rPr lang="en-US" dirty="0" smtClean="0">
              <a:latin typeface="Times New Roman" pitchFamily="18" charset="0"/>
              <a:cs typeface="Times New Roman" pitchFamily="18" charset="0"/>
            </a:rPr>
            <a:t>A feasibility study was completed for the installation of salt water reverse osmosis plants in Grenada by in-house CCCCC technical personnel while the environmental and social impact assessment has been completed</a:t>
          </a:r>
          <a:endParaRPr lang="en-BZ" dirty="0">
            <a:latin typeface="Times New Roman" pitchFamily="18" charset="0"/>
            <a:cs typeface="Times New Roman" pitchFamily="18" charset="0"/>
          </a:endParaRPr>
        </a:p>
      </dgm:t>
    </dgm:pt>
    <dgm:pt modelId="{16D3FE09-83DB-4091-A5CE-A1A92587C76A}" type="parTrans" cxnId="{0CC11AF5-56C6-4CB8-A64A-4B926A6F4F67}">
      <dgm:prSet/>
      <dgm:spPr/>
      <dgm:t>
        <a:bodyPr/>
        <a:lstStyle/>
        <a:p>
          <a:endParaRPr lang="en-BZ"/>
        </a:p>
      </dgm:t>
    </dgm:pt>
    <dgm:pt modelId="{D8ED9014-BF25-443E-9739-2635D0F2EF1B}" type="sibTrans" cxnId="{0CC11AF5-56C6-4CB8-A64A-4B926A6F4F67}">
      <dgm:prSet/>
      <dgm:spPr/>
      <dgm:t>
        <a:bodyPr/>
        <a:lstStyle/>
        <a:p>
          <a:endParaRPr lang="en-BZ"/>
        </a:p>
      </dgm:t>
    </dgm:pt>
    <dgm:pt modelId="{9361DCFF-663F-43B9-9DDF-46085A42EEA6}">
      <dgm:prSet/>
      <dgm:spPr/>
      <dgm:t>
        <a:bodyPr/>
        <a:lstStyle/>
        <a:p>
          <a:r>
            <a:rPr lang="en-GB" dirty="0" smtClean="0">
              <a:latin typeface="Times New Roman" pitchFamily="18" charset="0"/>
              <a:cs typeface="Times New Roman" pitchFamily="18" charset="0"/>
            </a:rPr>
            <a:t>Procurement of goods and technical assistance to support implementation of the adaptation pilots have commenced.</a:t>
          </a:r>
          <a:endParaRPr lang="en-BZ" dirty="0">
            <a:latin typeface="Times New Roman" pitchFamily="18" charset="0"/>
            <a:cs typeface="Times New Roman" pitchFamily="18" charset="0"/>
          </a:endParaRPr>
        </a:p>
      </dgm:t>
    </dgm:pt>
    <dgm:pt modelId="{6A173C14-615B-4207-88AD-236EE685A00C}" type="parTrans" cxnId="{E3534235-4A4A-4269-A5BB-841E333BDF97}">
      <dgm:prSet/>
      <dgm:spPr/>
      <dgm:t>
        <a:bodyPr/>
        <a:lstStyle/>
        <a:p>
          <a:endParaRPr lang="en-BZ"/>
        </a:p>
      </dgm:t>
    </dgm:pt>
    <dgm:pt modelId="{E4FB9E3C-EE21-45A3-89FA-5F3C67D231F3}" type="sibTrans" cxnId="{E3534235-4A4A-4269-A5BB-841E333BDF97}">
      <dgm:prSet/>
      <dgm:spPr/>
      <dgm:t>
        <a:bodyPr/>
        <a:lstStyle/>
        <a:p>
          <a:endParaRPr lang="en-BZ"/>
        </a:p>
      </dgm:t>
    </dgm:pt>
    <dgm:pt modelId="{6F652AC2-F821-4472-9323-F2B6ACEE4FB0}" type="pres">
      <dgm:prSet presAssocID="{FFCC40BC-59F7-4A16-9C1E-6AD1970BFA49}" presName="linearFlow" presStyleCnt="0">
        <dgm:presLayoutVars>
          <dgm:dir/>
          <dgm:animLvl val="lvl"/>
          <dgm:resizeHandles/>
        </dgm:presLayoutVars>
      </dgm:prSet>
      <dgm:spPr/>
      <dgm:t>
        <a:bodyPr/>
        <a:lstStyle/>
        <a:p>
          <a:endParaRPr lang="en-US"/>
        </a:p>
      </dgm:t>
    </dgm:pt>
    <dgm:pt modelId="{80CFCF4E-6C34-48AF-B0A7-BEE6703FF80E}" type="pres">
      <dgm:prSet presAssocID="{D0062098-E70E-4D5A-B17B-A6AB08EA64EC}" presName="compositeNode" presStyleCnt="0">
        <dgm:presLayoutVars>
          <dgm:bulletEnabled val="1"/>
        </dgm:presLayoutVars>
      </dgm:prSet>
      <dgm:spPr/>
    </dgm:pt>
    <dgm:pt modelId="{E241ECCE-85AC-40C6-AA7D-90DA0BE03F4C}" type="pres">
      <dgm:prSet presAssocID="{D0062098-E70E-4D5A-B17B-A6AB08EA64EC}" presName="image" presStyleLbl="fgImgPlace1" presStyleIdx="0" presStyleCnt="1" custLinFactNeighborX="-1582" custLinFactNeighborY="-941"/>
      <dgm:spPr>
        <a:blipFill>
          <a:blip xmlns:r="http://schemas.openxmlformats.org/officeDocument/2006/relationships" r:embed="rId1">
            <a:extLst>
              <a:ext uri="{28A0092B-C50C-407E-A947-70E740481C1C}">
                <a14:useLocalDpi xmlns="" xmlns:a14="http://schemas.microsoft.com/office/drawing/2010/main" val="0"/>
              </a:ext>
            </a:extLst>
          </a:blip>
          <a:srcRect/>
          <a:stretch>
            <a:fillRect l="-25000" r="-25000"/>
          </a:stretch>
        </a:blipFill>
      </dgm:spPr>
      <dgm:t>
        <a:bodyPr/>
        <a:lstStyle/>
        <a:p>
          <a:endParaRPr lang="en-US"/>
        </a:p>
      </dgm:t>
    </dgm:pt>
    <dgm:pt modelId="{68E28B1A-7025-4815-B79F-EB75B09C276B}" type="pres">
      <dgm:prSet presAssocID="{D0062098-E70E-4D5A-B17B-A6AB08EA64EC}" presName="childNode" presStyleLbl="node1" presStyleIdx="0" presStyleCnt="1">
        <dgm:presLayoutVars>
          <dgm:bulletEnabled val="1"/>
        </dgm:presLayoutVars>
      </dgm:prSet>
      <dgm:spPr/>
      <dgm:t>
        <a:bodyPr/>
        <a:lstStyle/>
        <a:p>
          <a:endParaRPr lang="en-BZ"/>
        </a:p>
      </dgm:t>
    </dgm:pt>
    <dgm:pt modelId="{F5CBAC5F-8234-44E4-9D5B-C44C2B72A6BE}" type="pres">
      <dgm:prSet presAssocID="{D0062098-E70E-4D5A-B17B-A6AB08EA64EC}" presName="parentNode" presStyleLbl="revTx" presStyleIdx="0" presStyleCnt="1">
        <dgm:presLayoutVars>
          <dgm:chMax val="0"/>
          <dgm:bulletEnabled val="1"/>
        </dgm:presLayoutVars>
      </dgm:prSet>
      <dgm:spPr/>
      <dgm:t>
        <a:bodyPr/>
        <a:lstStyle/>
        <a:p>
          <a:endParaRPr lang="en-US"/>
        </a:p>
      </dgm:t>
    </dgm:pt>
  </dgm:ptLst>
  <dgm:cxnLst>
    <dgm:cxn modelId="{A886A655-A36B-499E-8181-B2E485621163}" type="presOf" srcId="{F11FC63A-0A6C-4627-991A-F8AE1E59E50F}" destId="{68E28B1A-7025-4815-B79F-EB75B09C276B}" srcOrd="0" destOrd="1" presId="urn:microsoft.com/office/officeart/2005/8/layout/hList2#4"/>
    <dgm:cxn modelId="{37897F07-6FE1-425A-AC97-2E273C6C7166}" srcId="{D0062098-E70E-4D5A-B17B-A6AB08EA64EC}" destId="{49553431-FC9D-40B3-A7B9-743AEEF06663}" srcOrd="0" destOrd="0" parTransId="{06A68BEF-8D84-4DB8-8958-10DB0DD79455}" sibTransId="{0C778D92-8D3B-4F4D-9981-3259A3D0B636}"/>
    <dgm:cxn modelId="{293ABFF5-783A-4E33-A6A8-8774EAF8CF22}" type="presOf" srcId="{49553431-FC9D-40B3-A7B9-743AEEF06663}" destId="{68E28B1A-7025-4815-B79F-EB75B09C276B}" srcOrd="0" destOrd="0" presId="urn:microsoft.com/office/officeart/2005/8/layout/hList2#4"/>
    <dgm:cxn modelId="{A554054D-4257-40CD-B730-EBE4319FF4D2}" type="presOf" srcId="{CB18CBEC-E51C-4B08-86AC-A6716423B0CA}" destId="{68E28B1A-7025-4815-B79F-EB75B09C276B}" srcOrd="0" destOrd="2" presId="urn:microsoft.com/office/officeart/2005/8/layout/hList2#4"/>
    <dgm:cxn modelId="{BF158F69-9F04-42D4-ABAD-8F786EEA8721}" type="presOf" srcId="{D0062098-E70E-4D5A-B17B-A6AB08EA64EC}" destId="{F5CBAC5F-8234-44E4-9D5B-C44C2B72A6BE}" srcOrd="0" destOrd="0" presId="urn:microsoft.com/office/officeart/2005/8/layout/hList2#4"/>
    <dgm:cxn modelId="{0CC11AF5-56C6-4CB8-A64A-4B926A6F4F67}" srcId="{D0062098-E70E-4D5A-B17B-A6AB08EA64EC}" destId="{CB18CBEC-E51C-4B08-86AC-A6716423B0CA}" srcOrd="2" destOrd="0" parTransId="{16D3FE09-83DB-4091-A5CE-A1A92587C76A}" sibTransId="{D8ED9014-BF25-443E-9739-2635D0F2EF1B}"/>
    <dgm:cxn modelId="{CF1FE8A8-FA93-438A-8D04-439A84E86349}" srcId="{FFCC40BC-59F7-4A16-9C1E-6AD1970BFA49}" destId="{D0062098-E70E-4D5A-B17B-A6AB08EA64EC}" srcOrd="0" destOrd="0" parTransId="{BBABDF01-C488-4E03-9B47-17E78A5E7FBA}" sibTransId="{DC4604F0-73BE-4196-99B7-D4CA0AD6347C}"/>
    <dgm:cxn modelId="{947CBD42-D8BE-4751-B160-E261EA3E57FC}" type="presOf" srcId="{FFCC40BC-59F7-4A16-9C1E-6AD1970BFA49}" destId="{6F652AC2-F821-4472-9323-F2B6ACEE4FB0}" srcOrd="0" destOrd="0" presId="urn:microsoft.com/office/officeart/2005/8/layout/hList2#4"/>
    <dgm:cxn modelId="{E3534235-4A4A-4269-A5BB-841E333BDF97}" srcId="{D0062098-E70E-4D5A-B17B-A6AB08EA64EC}" destId="{9361DCFF-663F-43B9-9DDF-46085A42EEA6}" srcOrd="3" destOrd="0" parTransId="{6A173C14-615B-4207-88AD-236EE685A00C}" sibTransId="{E4FB9E3C-EE21-45A3-89FA-5F3C67D231F3}"/>
    <dgm:cxn modelId="{FC5F7EC3-1106-4811-BDEF-20A09B6271D5}" type="presOf" srcId="{9361DCFF-663F-43B9-9DDF-46085A42EEA6}" destId="{68E28B1A-7025-4815-B79F-EB75B09C276B}" srcOrd="0" destOrd="3" presId="urn:microsoft.com/office/officeart/2005/8/layout/hList2#4"/>
    <dgm:cxn modelId="{825874E1-A7E4-4D61-A106-DA176DF15DAB}" srcId="{D0062098-E70E-4D5A-B17B-A6AB08EA64EC}" destId="{F11FC63A-0A6C-4627-991A-F8AE1E59E50F}" srcOrd="1" destOrd="0" parTransId="{90E46946-2331-4F7B-B235-EC02F50CF413}" sibTransId="{C6F6EDC0-FD71-4071-BEFA-EFCFE0624DBF}"/>
    <dgm:cxn modelId="{17AB18E6-A651-42B1-9E0D-D39AA9D464B5}" type="presParOf" srcId="{6F652AC2-F821-4472-9323-F2B6ACEE4FB0}" destId="{80CFCF4E-6C34-48AF-B0A7-BEE6703FF80E}" srcOrd="0" destOrd="0" presId="urn:microsoft.com/office/officeart/2005/8/layout/hList2#4"/>
    <dgm:cxn modelId="{4D11AAF0-FA4E-41E5-A54E-9302F31B165F}" type="presParOf" srcId="{80CFCF4E-6C34-48AF-B0A7-BEE6703FF80E}" destId="{E241ECCE-85AC-40C6-AA7D-90DA0BE03F4C}" srcOrd="0" destOrd="0" presId="urn:microsoft.com/office/officeart/2005/8/layout/hList2#4"/>
    <dgm:cxn modelId="{68D0FF25-925D-445A-8C29-644C800ED6E7}" type="presParOf" srcId="{80CFCF4E-6C34-48AF-B0A7-BEE6703FF80E}" destId="{68E28B1A-7025-4815-B79F-EB75B09C276B}" srcOrd="1" destOrd="0" presId="urn:microsoft.com/office/officeart/2005/8/layout/hList2#4"/>
    <dgm:cxn modelId="{7C171471-D977-4693-BFDC-8D268FA96ECA}" type="presParOf" srcId="{80CFCF4E-6C34-48AF-B0A7-BEE6703FF80E}" destId="{F5CBAC5F-8234-44E4-9D5B-C44C2B72A6BE}" srcOrd="2" destOrd="0" presId="urn:microsoft.com/office/officeart/2005/8/layout/hList2#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0D49D8C-5468-4418-BD9F-CA0768FFBFA5}">
      <dsp:nvSpPr>
        <dsp:cNvPr id="0" name=""/>
        <dsp:cNvSpPr/>
      </dsp:nvSpPr>
      <dsp:spPr>
        <a:xfrm rot="16200000">
          <a:off x="-1199871" y="2092758"/>
          <a:ext cx="3111721" cy="612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40551" bIns="0" numCol="1" spcCol="1270" anchor="t" anchorCtr="0">
          <a:noAutofit/>
        </a:bodyPr>
        <a:lstStyle/>
        <a:p>
          <a:pPr lvl="0" algn="r" defTabSz="1600200">
            <a:lnSpc>
              <a:spcPct val="90000"/>
            </a:lnSpc>
            <a:spcBef>
              <a:spcPct val="0"/>
            </a:spcBef>
            <a:spcAft>
              <a:spcPct val="35000"/>
            </a:spcAft>
          </a:pPr>
          <a:r>
            <a:rPr lang="en-BZ" sz="3600" kern="1200" dirty="0" smtClean="0"/>
            <a:t>Component 1</a:t>
          </a:r>
          <a:endParaRPr lang="en-BZ" sz="3600" kern="1200" dirty="0"/>
        </a:p>
      </dsp:txBody>
      <dsp:txXfrm rot="16200000">
        <a:off x="-1199871" y="2092758"/>
        <a:ext cx="3111721" cy="612908"/>
      </dsp:txXfrm>
    </dsp:sp>
    <dsp:sp modelId="{1A116D76-DF44-44AD-8084-47D2F47905A1}">
      <dsp:nvSpPr>
        <dsp:cNvPr id="0" name=""/>
        <dsp:cNvSpPr/>
      </dsp:nvSpPr>
      <dsp:spPr>
        <a:xfrm>
          <a:off x="662443" y="843351"/>
          <a:ext cx="3052931" cy="31117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40551" rIns="99568" bIns="99568" numCol="1" spcCol="1270" anchor="t" anchorCtr="0">
          <a:noAutofit/>
        </a:bodyPr>
        <a:lstStyle/>
        <a:p>
          <a:pPr marL="57150" lvl="1" indent="0" algn="l" defTabSz="488950">
            <a:lnSpc>
              <a:spcPct val="90000"/>
            </a:lnSpc>
            <a:spcBef>
              <a:spcPct val="0"/>
            </a:spcBef>
            <a:spcAft>
              <a:spcPct val="15000"/>
            </a:spcAft>
            <a:buChar char="••"/>
          </a:pPr>
          <a:r>
            <a:rPr lang="en-US" sz="1100" b="1" kern="1200" dirty="0" smtClean="0"/>
            <a:t>ENHANCING THE PREDICTIVE POWERS OF REGIONAL CLIMATE MODELS AND THE REGION’S ABILITY TO DESIGN AND IMPLEMENT COST-EFFECTIVE </a:t>
          </a:r>
          <a:r>
            <a:rPr lang="en-US" sz="1100" b="1" kern="1200" dirty="0" smtClean="0">
              <a:solidFill>
                <a:schemeClr val="accent6">
                  <a:lumMod val="50000"/>
                </a:schemeClr>
              </a:solidFill>
            </a:rPr>
            <a:t>ADAPTATION ACTIVITIES</a:t>
          </a:r>
          <a:endParaRPr lang="en-BZ" sz="1100" kern="1200" dirty="0">
            <a:solidFill>
              <a:schemeClr val="accent6">
                <a:lumMod val="50000"/>
              </a:schemeClr>
            </a:solidFill>
          </a:endParaRPr>
        </a:p>
        <a:p>
          <a:pPr marL="57150" lvl="1" indent="0" algn="l" defTabSz="488950">
            <a:lnSpc>
              <a:spcPct val="90000"/>
            </a:lnSpc>
            <a:spcBef>
              <a:spcPct val="0"/>
            </a:spcBef>
            <a:spcAft>
              <a:spcPct val="15000"/>
            </a:spcAft>
            <a:buChar char="••"/>
          </a:pPr>
          <a:endParaRPr lang="en-BZ" sz="1100" kern="1200" dirty="0">
            <a:solidFill>
              <a:srgbClr val="FFFF00"/>
            </a:solidFill>
          </a:endParaRPr>
        </a:p>
        <a:p>
          <a:pPr marL="57150" lvl="1" indent="0" algn="l" defTabSz="488950">
            <a:lnSpc>
              <a:spcPct val="90000"/>
            </a:lnSpc>
            <a:spcBef>
              <a:spcPct val="0"/>
            </a:spcBef>
            <a:spcAft>
              <a:spcPct val="15000"/>
            </a:spcAft>
            <a:buChar char="••"/>
          </a:pPr>
          <a:r>
            <a:rPr lang="en-US" sz="1100" b="1" kern="1200" dirty="0" smtClean="0">
              <a:solidFill>
                <a:schemeClr val="accent6">
                  <a:lumMod val="50000"/>
                </a:schemeClr>
              </a:solidFill>
            </a:rPr>
            <a:t> SC6	Application of Climate Models in Impact 	Studies</a:t>
          </a:r>
          <a:endParaRPr lang="en-BZ" sz="1100" kern="1200" dirty="0">
            <a:solidFill>
              <a:schemeClr val="accent6">
                <a:lumMod val="50000"/>
              </a:schemeClr>
            </a:solidFill>
          </a:endParaRPr>
        </a:p>
        <a:p>
          <a:pPr marL="541338" lvl="1" indent="0" algn="l" defTabSz="488950">
            <a:lnSpc>
              <a:spcPct val="90000"/>
            </a:lnSpc>
            <a:spcBef>
              <a:spcPct val="0"/>
            </a:spcBef>
            <a:spcAft>
              <a:spcPct val="15000"/>
            </a:spcAft>
            <a:buChar char="••"/>
          </a:pPr>
          <a:r>
            <a:rPr lang="en-GB" sz="1100" b="1" kern="1200" dirty="0" smtClean="0"/>
            <a:t>ten (10) national and sector specific impact studies that will lead to the development of National Adaptation Strategies (NAS) and Action Plans (AP) for the sector in the particular country.</a:t>
          </a:r>
          <a:endParaRPr lang="en-BZ" sz="1100" kern="1200" dirty="0"/>
        </a:p>
        <a:p>
          <a:pPr marL="541338" lvl="1" indent="0" algn="l" defTabSz="488950">
            <a:lnSpc>
              <a:spcPct val="90000"/>
            </a:lnSpc>
            <a:spcBef>
              <a:spcPct val="0"/>
            </a:spcBef>
            <a:spcAft>
              <a:spcPct val="15000"/>
            </a:spcAft>
            <a:buChar char="••"/>
          </a:pPr>
          <a:r>
            <a:rPr lang="en-BZ" sz="1100" b="1" kern="1200" dirty="0" smtClean="0">
              <a:solidFill>
                <a:srgbClr val="92D050"/>
              </a:solidFill>
            </a:rPr>
            <a:t>ONGOING (Jan 2013 – June 2014)</a:t>
          </a:r>
          <a:endParaRPr lang="en-BZ" sz="1100" b="1" kern="1200" dirty="0">
            <a:solidFill>
              <a:srgbClr val="92D050"/>
            </a:solidFill>
          </a:endParaRPr>
        </a:p>
      </dsp:txBody>
      <dsp:txXfrm>
        <a:off x="662443" y="843351"/>
        <a:ext cx="3052931" cy="3111721"/>
      </dsp:txXfrm>
    </dsp:sp>
    <dsp:sp modelId="{CD0401F2-55DD-4DCF-9295-A9543BE78501}">
      <dsp:nvSpPr>
        <dsp:cNvPr id="0" name=""/>
        <dsp:cNvSpPr/>
      </dsp:nvSpPr>
      <dsp:spPr>
        <a:xfrm>
          <a:off x="23829" y="0"/>
          <a:ext cx="1225816" cy="1225816"/>
        </a:xfrm>
        <a:prstGeom prst="rect">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00516DC-D24B-402E-9E1E-367D4B5193EF}">
      <dsp:nvSpPr>
        <dsp:cNvPr id="0" name=""/>
        <dsp:cNvSpPr/>
      </dsp:nvSpPr>
      <dsp:spPr>
        <a:xfrm rot="16200000">
          <a:off x="3264817" y="2092758"/>
          <a:ext cx="3111721" cy="612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40551" bIns="0" numCol="1" spcCol="1270" anchor="t" anchorCtr="0">
          <a:noAutofit/>
        </a:bodyPr>
        <a:lstStyle/>
        <a:p>
          <a:pPr lvl="0" algn="r" defTabSz="1600200">
            <a:lnSpc>
              <a:spcPct val="90000"/>
            </a:lnSpc>
            <a:spcBef>
              <a:spcPct val="0"/>
            </a:spcBef>
            <a:spcAft>
              <a:spcPct val="35000"/>
            </a:spcAft>
          </a:pPr>
          <a:r>
            <a:rPr lang="en-BZ" sz="3600" kern="1200" dirty="0" smtClean="0"/>
            <a:t>Component 2</a:t>
          </a:r>
          <a:endParaRPr lang="en-BZ" sz="3600" kern="1200" dirty="0"/>
        </a:p>
      </dsp:txBody>
      <dsp:txXfrm rot="16200000">
        <a:off x="3264817" y="2092758"/>
        <a:ext cx="3111721" cy="612908"/>
      </dsp:txXfrm>
    </dsp:sp>
    <dsp:sp modelId="{0E7C928E-6E33-4FE0-BDE0-9B07519943F9}">
      <dsp:nvSpPr>
        <dsp:cNvPr id="0" name=""/>
        <dsp:cNvSpPr/>
      </dsp:nvSpPr>
      <dsp:spPr>
        <a:xfrm>
          <a:off x="5127132" y="843351"/>
          <a:ext cx="3052931" cy="31117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40551" rIns="99568" bIns="99568" numCol="1" spcCol="1270" anchor="t" anchorCtr="0">
          <a:noAutofit/>
        </a:bodyPr>
        <a:lstStyle/>
        <a:p>
          <a:pPr marL="57150" lvl="1" indent="-57150" algn="l" defTabSz="488950">
            <a:lnSpc>
              <a:spcPct val="90000"/>
            </a:lnSpc>
            <a:spcBef>
              <a:spcPct val="0"/>
            </a:spcBef>
            <a:spcAft>
              <a:spcPct val="15000"/>
            </a:spcAft>
            <a:buChar char="••"/>
          </a:pPr>
          <a:r>
            <a:rPr lang="en-US" sz="1100" b="1" kern="1200" dirty="0" smtClean="0"/>
            <a:t>IMPROVED CLIMATE MONITORING, DATA RETRIEVAL AND SPACE-BASED TOOLS FOR </a:t>
          </a:r>
          <a:r>
            <a:rPr lang="en-US" sz="1100" b="1" kern="1200" dirty="0" smtClean="0">
              <a:solidFill>
                <a:schemeClr val="accent6">
                  <a:lumMod val="50000"/>
                </a:schemeClr>
              </a:solidFill>
            </a:rPr>
            <a:t>DISASTER RISK REDUCTION</a:t>
          </a:r>
          <a:endParaRPr lang="en-BZ" sz="1100" kern="1200" dirty="0">
            <a:solidFill>
              <a:schemeClr val="accent6">
                <a:lumMod val="50000"/>
              </a:schemeClr>
            </a:solidFill>
          </a:endParaRPr>
        </a:p>
        <a:p>
          <a:pPr marL="57150" lvl="1" indent="-57150" algn="l" defTabSz="488950">
            <a:lnSpc>
              <a:spcPct val="90000"/>
            </a:lnSpc>
            <a:spcBef>
              <a:spcPct val="0"/>
            </a:spcBef>
            <a:spcAft>
              <a:spcPct val="15000"/>
            </a:spcAft>
            <a:buChar char="••"/>
          </a:pPr>
          <a:endParaRPr lang="en-BZ" sz="1100" kern="1200" dirty="0"/>
        </a:p>
        <a:p>
          <a:pPr marL="57150" lvl="1" indent="-57150" algn="l" defTabSz="488950">
            <a:lnSpc>
              <a:spcPct val="90000"/>
            </a:lnSpc>
            <a:spcBef>
              <a:spcPct val="0"/>
            </a:spcBef>
            <a:spcAft>
              <a:spcPct val="15000"/>
            </a:spcAft>
            <a:buChar char="••"/>
          </a:pPr>
          <a:r>
            <a:rPr lang="en-US" sz="1100" b="1" kern="1200" dirty="0" smtClean="0">
              <a:solidFill>
                <a:schemeClr val="accent6">
                  <a:lumMod val="50000"/>
                </a:schemeClr>
              </a:solidFill>
            </a:rPr>
            <a:t>SC1	Identification of weather and coral reef 	monitoring station  requirements;</a:t>
          </a:r>
          <a:r>
            <a:rPr lang="en-US" sz="1100" b="1" kern="1200" dirty="0" smtClean="0">
              <a:solidFill>
                <a:srgbClr val="FFFF00"/>
              </a:solidFill>
            </a:rPr>
            <a:t> </a:t>
          </a:r>
          <a:r>
            <a:rPr lang="en-US" sz="1100" b="1" kern="1200" dirty="0" smtClean="0">
              <a:solidFill>
                <a:srgbClr val="92D050"/>
              </a:solidFill>
            </a:rPr>
            <a:t>COM</a:t>
          </a:r>
        </a:p>
        <a:p>
          <a:pPr marL="57150" lvl="1" indent="-57150" algn="l" defTabSz="488950">
            <a:lnSpc>
              <a:spcPct val="90000"/>
            </a:lnSpc>
            <a:spcBef>
              <a:spcPct val="0"/>
            </a:spcBef>
            <a:spcAft>
              <a:spcPct val="15000"/>
            </a:spcAft>
            <a:buChar char="••"/>
          </a:pPr>
          <a:r>
            <a:rPr lang="en-US" sz="1100" b="1" kern="1200" dirty="0" smtClean="0">
              <a:solidFill>
                <a:schemeClr val="accent6">
                  <a:lumMod val="50000"/>
                </a:schemeClr>
              </a:solidFill>
            </a:rPr>
            <a:t>SC2	Procurement of weather and coral reef 	monitoring stations  equipment; </a:t>
          </a:r>
          <a:r>
            <a:rPr lang="en-US" sz="1100" b="1" kern="1200" dirty="0" smtClean="0">
              <a:solidFill>
                <a:srgbClr val="92D050"/>
              </a:solidFill>
            </a:rPr>
            <a:t>COM</a:t>
          </a:r>
        </a:p>
        <a:p>
          <a:pPr marL="57150" lvl="1" indent="-57150" algn="l" defTabSz="488950">
            <a:lnSpc>
              <a:spcPct val="90000"/>
            </a:lnSpc>
            <a:spcBef>
              <a:spcPct val="0"/>
            </a:spcBef>
            <a:spcAft>
              <a:spcPct val="15000"/>
            </a:spcAft>
            <a:buChar char="••"/>
          </a:pPr>
          <a:r>
            <a:rPr lang="en-US" sz="1100" b="1" kern="1200" dirty="0" smtClean="0">
              <a:solidFill>
                <a:schemeClr val="accent6">
                  <a:lumMod val="50000"/>
                </a:schemeClr>
              </a:solidFill>
            </a:rPr>
            <a:t>SC3	Installation of weather and coral reef 	monitoring stations; </a:t>
          </a:r>
          <a:r>
            <a:rPr lang="en-US" sz="1100" b="1" kern="1200" dirty="0" smtClean="0">
              <a:solidFill>
                <a:srgbClr val="92D050"/>
              </a:solidFill>
            </a:rPr>
            <a:t>ON (Feb-Dec 2013)</a:t>
          </a:r>
        </a:p>
        <a:p>
          <a:pPr marL="57150" lvl="1" indent="-57150" algn="l" defTabSz="488950">
            <a:lnSpc>
              <a:spcPct val="90000"/>
            </a:lnSpc>
            <a:spcBef>
              <a:spcPct val="0"/>
            </a:spcBef>
            <a:spcAft>
              <a:spcPct val="15000"/>
            </a:spcAft>
            <a:buChar char="••"/>
          </a:pPr>
          <a:r>
            <a:rPr lang="en-US" sz="1100" b="1" kern="1200" dirty="0" smtClean="0">
              <a:solidFill>
                <a:schemeClr val="accent6">
                  <a:lumMod val="50000"/>
                </a:schemeClr>
              </a:solidFill>
            </a:rPr>
            <a:t>SC4	Linkage/networking of weather stations 	and coral reef monitoring stations; ONG       </a:t>
          </a:r>
          <a:r>
            <a:rPr lang="en-US" sz="1100" b="1" kern="1200" dirty="0" smtClean="0">
              <a:solidFill>
                <a:schemeClr val="accent6">
                  <a:lumMod val="75000"/>
                </a:schemeClr>
              </a:solidFill>
            </a:rPr>
            <a:t>	</a:t>
          </a:r>
          <a:r>
            <a:rPr lang="en-US" sz="1100" b="1" kern="1200" dirty="0" smtClean="0">
              <a:solidFill>
                <a:srgbClr val="92D050"/>
              </a:solidFill>
            </a:rPr>
            <a:t>ON (Jan – June 2013)</a:t>
          </a:r>
        </a:p>
        <a:p>
          <a:pPr marL="57150" lvl="1" indent="-57150" algn="l" defTabSz="488950">
            <a:lnSpc>
              <a:spcPct val="90000"/>
            </a:lnSpc>
            <a:spcBef>
              <a:spcPct val="0"/>
            </a:spcBef>
            <a:spcAft>
              <a:spcPct val="15000"/>
            </a:spcAft>
            <a:buChar char="••"/>
          </a:pPr>
          <a:r>
            <a:rPr lang="en-US" sz="1100" b="1" kern="1200" dirty="0" smtClean="0">
              <a:solidFill>
                <a:schemeClr val="accent6">
                  <a:lumMod val="50000"/>
                </a:schemeClr>
              </a:solidFill>
            </a:rPr>
            <a:t>SC5	Data and information management and 	use  </a:t>
          </a:r>
          <a:r>
            <a:rPr lang="en-US" sz="1100" b="1" kern="1200" dirty="0" smtClean="0">
              <a:solidFill>
                <a:srgbClr val="92D050"/>
              </a:solidFill>
            </a:rPr>
            <a:t>ON (Jan – June 2013)</a:t>
          </a:r>
        </a:p>
      </dsp:txBody>
      <dsp:txXfrm>
        <a:off x="5127132" y="843351"/>
        <a:ext cx="3052931" cy="3111721"/>
      </dsp:txXfrm>
    </dsp:sp>
    <dsp:sp modelId="{7A225DA1-E952-425C-A590-AF67DA15EA92}">
      <dsp:nvSpPr>
        <dsp:cNvPr id="0" name=""/>
        <dsp:cNvSpPr/>
      </dsp:nvSpPr>
      <dsp:spPr>
        <a:xfrm>
          <a:off x="4514224" y="34313"/>
          <a:ext cx="1225816" cy="1225816"/>
        </a:xfrm>
        <a:prstGeom prst="rect">
          <a:avLst/>
        </a:prstGeom>
        <a:blipFill>
          <a:blip xmlns:r="http://schemas.openxmlformats.org/officeDocument/2006/relationships" r:embed="rId2">
            <a:extLst>
              <a:ext uri="{28A0092B-C50C-407E-A947-70E740481C1C}">
                <a14:useLocalDpi xmlns="" xmlns:a14="http://schemas.microsoft.com/office/drawing/2010/main" val="0"/>
              </a:ext>
            </a:extLst>
          </a:blip>
          <a:srcRect/>
          <a:stretch>
            <a:fillRect t="-13000" b="-13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2AF8784-8466-44E3-97D1-411F37C7E812}">
      <dsp:nvSpPr>
        <dsp:cNvPr id="0" name=""/>
        <dsp:cNvSpPr/>
      </dsp:nvSpPr>
      <dsp:spPr>
        <a:xfrm rot="16200000">
          <a:off x="-938640" y="2100013"/>
          <a:ext cx="3111721" cy="6582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80539" bIns="0" numCol="1" spcCol="1270" anchor="t" anchorCtr="0">
          <a:noAutofit/>
        </a:bodyPr>
        <a:lstStyle/>
        <a:p>
          <a:pPr lvl="0" algn="r" defTabSz="1600200">
            <a:lnSpc>
              <a:spcPct val="90000"/>
            </a:lnSpc>
            <a:spcBef>
              <a:spcPct val="0"/>
            </a:spcBef>
            <a:spcAft>
              <a:spcPct val="35000"/>
            </a:spcAft>
          </a:pPr>
          <a:r>
            <a:rPr lang="en-BZ" sz="3600" kern="1200" dirty="0" smtClean="0"/>
            <a:t>Component 4</a:t>
          </a:r>
          <a:endParaRPr lang="en-BZ" sz="3600" kern="1200" dirty="0"/>
        </a:p>
      </dsp:txBody>
      <dsp:txXfrm rot="16200000">
        <a:off x="-938640" y="2100013"/>
        <a:ext cx="3111721" cy="658248"/>
      </dsp:txXfrm>
    </dsp:sp>
    <dsp:sp modelId="{047CA5AE-4289-44C2-8707-8FC5B447282A}">
      <dsp:nvSpPr>
        <dsp:cNvPr id="0" name=""/>
        <dsp:cNvSpPr/>
      </dsp:nvSpPr>
      <dsp:spPr>
        <a:xfrm>
          <a:off x="946344" y="873276"/>
          <a:ext cx="6995160" cy="31117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580539" rIns="163576" bIns="163576" numCol="1" spcCol="1270" anchor="t" anchorCtr="0">
          <a:noAutofit/>
        </a:bodyPr>
        <a:lstStyle/>
        <a:p>
          <a:pPr marL="171450" lvl="1" indent="-171450" algn="l" defTabSz="800100">
            <a:lnSpc>
              <a:spcPct val="90000"/>
            </a:lnSpc>
            <a:spcBef>
              <a:spcPct val="0"/>
            </a:spcBef>
            <a:spcAft>
              <a:spcPct val="15000"/>
            </a:spcAft>
            <a:buChar char="••"/>
          </a:pPr>
          <a:r>
            <a:rPr lang="en-GB" sz="1800" b="1" kern="1200" cap="small" dirty="0" smtClean="0"/>
            <a:t>Reduce the states’ vulnerability to climate change through embarking on adaptation pilots</a:t>
          </a:r>
          <a:endParaRPr lang="en-BZ" sz="1800" kern="1200" dirty="0"/>
        </a:p>
        <a:p>
          <a:pPr marL="171450" lvl="1" indent="-171450" algn="l" defTabSz="800100">
            <a:lnSpc>
              <a:spcPct val="90000"/>
            </a:lnSpc>
            <a:spcBef>
              <a:spcPct val="0"/>
            </a:spcBef>
            <a:spcAft>
              <a:spcPct val="15000"/>
            </a:spcAft>
            <a:buChar char="••"/>
          </a:pPr>
          <a:r>
            <a:rPr lang="en-US" sz="1800" b="1" kern="1200" dirty="0" smtClean="0">
              <a:solidFill>
                <a:schemeClr val="accent6">
                  <a:lumMod val="50000"/>
                </a:schemeClr>
              </a:solidFill>
            </a:rPr>
            <a:t>SC1	</a:t>
          </a:r>
          <a:r>
            <a:rPr lang="en-GB" sz="1800" b="1" kern="1200" dirty="0" smtClean="0">
              <a:solidFill>
                <a:schemeClr val="accent6">
                  <a:lumMod val="50000"/>
                </a:schemeClr>
              </a:solidFill>
              <a:latin typeface="Times New Roman"/>
              <a:ea typeface="Times New Roman"/>
              <a:cs typeface="Times New Roman"/>
            </a:rPr>
            <a:t>Preparation of National Climate Change and 	Adaptation Policies </a:t>
          </a:r>
          <a:r>
            <a:rPr lang="en-GB" sz="1800" b="1" kern="1200" dirty="0" smtClean="0">
              <a:solidFill>
                <a:srgbClr val="92D050"/>
              </a:solidFill>
            </a:rPr>
            <a:t>ON (Feb – Sept 2013)</a:t>
          </a:r>
          <a:endParaRPr lang="en-BZ" sz="1800" kern="1200" dirty="0">
            <a:solidFill>
              <a:schemeClr val="accent6">
                <a:lumMod val="75000"/>
              </a:schemeClr>
            </a:solidFill>
          </a:endParaRPr>
        </a:p>
        <a:p>
          <a:pPr marL="171450" lvl="1" indent="-171450" algn="l" defTabSz="800100">
            <a:lnSpc>
              <a:spcPct val="90000"/>
            </a:lnSpc>
            <a:spcBef>
              <a:spcPct val="0"/>
            </a:spcBef>
            <a:spcAft>
              <a:spcPct val="15000"/>
            </a:spcAft>
            <a:buChar char="••"/>
          </a:pPr>
          <a:r>
            <a:rPr lang="en-GB" sz="1800" b="1" kern="1200" dirty="0" smtClean="0">
              <a:solidFill>
                <a:schemeClr val="accent6">
                  <a:lumMod val="50000"/>
                </a:schemeClr>
              </a:solidFill>
            </a:rPr>
            <a:t>SC2	Identification and presentation of adaptation options; </a:t>
          </a:r>
          <a:r>
            <a:rPr lang="en-GB" sz="1800" b="1" kern="1200" dirty="0" smtClean="0">
              <a:solidFill>
                <a:srgbClr val="92D050"/>
              </a:solidFill>
            </a:rPr>
            <a:t>COM</a:t>
          </a:r>
          <a:endParaRPr lang="en-BZ" sz="1800" kern="1200" dirty="0">
            <a:solidFill>
              <a:srgbClr val="92D050"/>
            </a:solidFill>
          </a:endParaRPr>
        </a:p>
        <a:p>
          <a:pPr marL="171450" lvl="1" indent="-171450" algn="l" defTabSz="800100">
            <a:lnSpc>
              <a:spcPct val="90000"/>
            </a:lnSpc>
            <a:spcBef>
              <a:spcPct val="0"/>
            </a:spcBef>
            <a:spcAft>
              <a:spcPct val="15000"/>
            </a:spcAft>
            <a:buChar char="••"/>
          </a:pPr>
          <a:r>
            <a:rPr lang="en-US" sz="1800" b="1" kern="1200" dirty="0" smtClean="0">
              <a:solidFill>
                <a:schemeClr val="accent6">
                  <a:lumMod val="50000"/>
                </a:schemeClr>
              </a:solidFill>
            </a:rPr>
            <a:t>SC3	</a:t>
          </a:r>
          <a:r>
            <a:rPr lang="en-GB" sz="1800" b="1" kern="1200" dirty="0" smtClean="0">
              <a:solidFill>
                <a:schemeClr val="accent6">
                  <a:lumMod val="50000"/>
                </a:schemeClr>
              </a:solidFill>
            </a:rPr>
            <a:t>Produce project feasibility documents for pilots</a:t>
          </a:r>
          <a:r>
            <a:rPr lang="en-US" sz="1800" b="1" kern="1200" dirty="0" smtClean="0">
              <a:solidFill>
                <a:schemeClr val="accent6">
                  <a:lumMod val="50000"/>
                </a:schemeClr>
              </a:solidFill>
            </a:rPr>
            <a:t>; </a:t>
          </a:r>
          <a:r>
            <a:rPr lang="en-US" sz="1800" b="1" kern="1200" dirty="0" smtClean="0">
              <a:solidFill>
                <a:srgbClr val="92D050"/>
              </a:solidFill>
            </a:rPr>
            <a:t>ON (Jan – 	July 2013)	 </a:t>
          </a:r>
        </a:p>
        <a:p>
          <a:pPr marL="171450" lvl="1" indent="-171450" algn="l" defTabSz="800100">
            <a:lnSpc>
              <a:spcPct val="90000"/>
            </a:lnSpc>
            <a:spcBef>
              <a:spcPct val="0"/>
            </a:spcBef>
            <a:spcAft>
              <a:spcPct val="15000"/>
            </a:spcAft>
            <a:buChar char="••"/>
          </a:pPr>
          <a:r>
            <a:rPr lang="en-US" sz="1800" b="1" kern="1200" dirty="0" smtClean="0">
              <a:solidFill>
                <a:schemeClr val="accent6">
                  <a:lumMod val="50000"/>
                </a:schemeClr>
              </a:solidFill>
            </a:rPr>
            <a:t>SC4	</a:t>
          </a:r>
          <a:r>
            <a:rPr lang="en-GB" sz="1800" b="1" kern="1200" dirty="0" smtClean="0">
              <a:solidFill>
                <a:schemeClr val="accent6">
                  <a:lumMod val="50000"/>
                </a:schemeClr>
              </a:solidFill>
            </a:rPr>
            <a:t>Implement adaptation pilots </a:t>
          </a:r>
          <a:r>
            <a:rPr lang="en-GB" sz="1800" b="1" kern="1200" dirty="0" smtClean="0">
              <a:solidFill>
                <a:srgbClr val="92D050"/>
              </a:solidFill>
            </a:rPr>
            <a:t>ON (July 2013 – June 2014)</a:t>
          </a:r>
          <a:endParaRPr lang="en-BZ" sz="1800" kern="1200" dirty="0">
            <a:solidFill>
              <a:srgbClr val="92D050"/>
            </a:solidFill>
          </a:endParaRPr>
        </a:p>
      </dsp:txBody>
      <dsp:txXfrm>
        <a:off x="946344" y="873276"/>
        <a:ext cx="6995160" cy="3111721"/>
      </dsp:txXfrm>
    </dsp:sp>
    <dsp:sp modelId="{3C4072C0-5895-47EA-9A50-296175B881D4}">
      <dsp:nvSpPr>
        <dsp:cNvPr id="0" name=""/>
        <dsp:cNvSpPr/>
      </dsp:nvSpPr>
      <dsp:spPr>
        <a:xfrm>
          <a:off x="288095" y="4388"/>
          <a:ext cx="1316497" cy="1316497"/>
        </a:xfrm>
        <a:prstGeom prst="rect">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E2802E7-4A1A-48D5-BEB4-70138368D3D1}">
      <dsp:nvSpPr>
        <dsp:cNvPr id="0" name=""/>
        <dsp:cNvSpPr/>
      </dsp:nvSpPr>
      <dsp:spPr>
        <a:xfrm rot="16200000">
          <a:off x="-1367384" y="2133026"/>
          <a:ext cx="3482306" cy="643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67912" bIns="0" numCol="1" spcCol="1270" anchor="t" anchorCtr="0">
          <a:noAutofit/>
        </a:bodyPr>
        <a:lstStyle/>
        <a:p>
          <a:pPr lvl="0" algn="r" defTabSz="1778000">
            <a:lnSpc>
              <a:spcPct val="90000"/>
            </a:lnSpc>
            <a:spcBef>
              <a:spcPct val="0"/>
            </a:spcBef>
            <a:spcAft>
              <a:spcPct val="35000"/>
            </a:spcAft>
          </a:pPr>
          <a:r>
            <a:rPr lang="en-BZ" sz="4000" kern="1200" dirty="0" smtClean="0"/>
            <a:t>Component 1</a:t>
          </a:r>
          <a:endParaRPr lang="en-BZ" sz="4000" kern="1200" dirty="0"/>
        </a:p>
      </dsp:txBody>
      <dsp:txXfrm rot="16200000">
        <a:off x="-1367384" y="2133026"/>
        <a:ext cx="3482306" cy="643931"/>
      </dsp:txXfrm>
    </dsp:sp>
    <dsp:sp modelId="{23D5CDB6-D6F0-47CF-B54D-9EB74D7615F9}">
      <dsp:nvSpPr>
        <dsp:cNvPr id="0" name=""/>
        <dsp:cNvSpPr/>
      </dsp:nvSpPr>
      <dsp:spPr>
        <a:xfrm>
          <a:off x="695735" y="471452"/>
          <a:ext cx="3207464" cy="39670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567912" rIns="128016" bIns="128016" numCol="1" spcCol="1270" anchor="t" anchorCtr="0">
          <a:noAutofit/>
        </a:bodyPr>
        <a:lstStyle/>
        <a:p>
          <a:pPr marL="285750" lvl="1" indent="-285750" algn="l" defTabSz="1289050">
            <a:lnSpc>
              <a:spcPct val="90000"/>
            </a:lnSpc>
            <a:spcBef>
              <a:spcPct val="0"/>
            </a:spcBef>
            <a:spcAft>
              <a:spcPct val="15000"/>
            </a:spcAft>
            <a:buChar char="••"/>
          </a:pPr>
          <a:endParaRPr lang="en-BZ" sz="2900" kern="1200" dirty="0"/>
        </a:p>
        <a:p>
          <a:pPr marL="171450" lvl="1" indent="-171450" algn="l" defTabSz="800100">
            <a:lnSpc>
              <a:spcPct val="90000"/>
            </a:lnSpc>
            <a:spcBef>
              <a:spcPct val="0"/>
            </a:spcBef>
            <a:spcAft>
              <a:spcPct val="15000"/>
            </a:spcAft>
            <a:buChar char="••"/>
          </a:pPr>
          <a:r>
            <a:rPr lang="en-BZ" sz="1800" kern="1200" dirty="0" smtClean="0"/>
            <a:t>Impact Studies to be completed by October 2014</a:t>
          </a:r>
          <a:endParaRPr lang="en-BZ" sz="1800" kern="1200" dirty="0"/>
        </a:p>
        <a:p>
          <a:pPr marL="285750" lvl="1" indent="-285750" algn="l" defTabSz="1289050">
            <a:lnSpc>
              <a:spcPct val="90000"/>
            </a:lnSpc>
            <a:spcBef>
              <a:spcPct val="0"/>
            </a:spcBef>
            <a:spcAft>
              <a:spcPct val="15000"/>
            </a:spcAft>
            <a:buChar char="••"/>
          </a:pPr>
          <a:endParaRPr lang="en-BZ" sz="2900" kern="1200" dirty="0"/>
        </a:p>
      </dsp:txBody>
      <dsp:txXfrm>
        <a:off x="695735" y="471452"/>
        <a:ext cx="3207464" cy="3967078"/>
      </dsp:txXfrm>
    </dsp:sp>
    <dsp:sp modelId="{1297C5FC-B3B3-4A2A-B4E6-284CA27E048C}">
      <dsp:nvSpPr>
        <dsp:cNvPr id="0" name=""/>
        <dsp:cNvSpPr/>
      </dsp:nvSpPr>
      <dsp:spPr>
        <a:xfrm>
          <a:off x="51803" y="0"/>
          <a:ext cx="1287863" cy="967572"/>
        </a:xfrm>
        <a:prstGeom prst="rect">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l="-6000" r="-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8B3D0A-ACA4-4735-BBE8-FDE92875E6CA}">
      <dsp:nvSpPr>
        <dsp:cNvPr id="0" name=""/>
        <dsp:cNvSpPr/>
      </dsp:nvSpPr>
      <dsp:spPr>
        <a:xfrm rot="16200000">
          <a:off x="3318573" y="2138635"/>
          <a:ext cx="3482306" cy="6439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67912" bIns="0" numCol="1" spcCol="1270" anchor="t" anchorCtr="0">
          <a:noAutofit/>
        </a:bodyPr>
        <a:lstStyle/>
        <a:p>
          <a:pPr lvl="0" algn="r" defTabSz="1778000">
            <a:lnSpc>
              <a:spcPct val="90000"/>
            </a:lnSpc>
            <a:spcBef>
              <a:spcPct val="0"/>
            </a:spcBef>
            <a:spcAft>
              <a:spcPct val="35000"/>
            </a:spcAft>
          </a:pPr>
          <a:r>
            <a:rPr lang="en-BZ" sz="4000" kern="1200" dirty="0" smtClean="0"/>
            <a:t>Component 2</a:t>
          </a:r>
          <a:endParaRPr lang="en-BZ" sz="4000" kern="1200" dirty="0"/>
        </a:p>
      </dsp:txBody>
      <dsp:txXfrm rot="16200000">
        <a:off x="3318573" y="2138635"/>
        <a:ext cx="3482306" cy="643931"/>
      </dsp:txXfrm>
    </dsp:sp>
    <dsp:sp modelId="{A5B0FF5B-80BC-4137-AFBD-DE3179A920E6}">
      <dsp:nvSpPr>
        <dsp:cNvPr id="0" name=""/>
        <dsp:cNvSpPr/>
      </dsp:nvSpPr>
      <dsp:spPr>
        <a:xfrm>
          <a:off x="5381692" y="480700"/>
          <a:ext cx="3207464" cy="39598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567912" rIns="11379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Installation of CREWS stations by contractor will be completed by first half of 2014.</a:t>
          </a:r>
          <a:endParaRPr lang="en-BZ" sz="1600" kern="1200" dirty="0"/>
        </a:p>
        <a:p>
          <a:pPr marL="171450" lvl="1" indent="-171450" algn="l" defTabSz="711200">
            <a:lnSpc>
              <a:spcPct val="90000"/>
            </a:lnSpc>
            <a:spcBef>
              <a:spcPct val="0"/>
            </a:spcBef>
            <a:spcAft>
              <a:spcPct val="15000"/>
            </a:spcAft>
            <a:buChar char="••"/>
          </a:pPr>
          <a:r>
            <a:rPr lang="en-US" sz="1600" kern="1200" dirty="0" smtClean="0"/>
            <a:t>The specifics of linkages (weather and CREW(S) stations) are being worked on by the  CCCCC along with the cooperation and assistance of regional and national agencies</a:t>
          </a:r>
          <a:endParaRPr lang="en-BZ" sz="1600" kern="1200" dirty="0"/>
        </a:p>
        <a:p>
          <a:pPr marL="171450" lvl="1" indent="-171450" algn="l" defTabSz="711200">
            <a:lnSpc>
              <a:spcPct val="90000"/>
            </a:lnSpc>
            <a:spcBef>
              <a:spcPct val="0"/>
            </a:spcBef>
            <a:spcAft>
              <a:spcPct val="15000"/>
            </a:spcAft>
            <a:buChar char="••"/>
          </a:pPr>
          <a:r>
            <a:rPr lang="en-US" sz="1600" kern="1200" dirty="0" smtClean="0"/>
            <a:t>Process of developing the capability to monitor, archive and share data with national and regional agencies is ongoing</a:t>
          </a:r>
          <a:endParaRPr lang="en-BZ" sz="1600" kern="1200" dirty="0"/>
        </a:p>
      </dsp:txBody>
      <dsp:txXfrm>
        <a:off x="5381692" y="480700"/>
        <a:ext cx="3207464" cy="3959800"/>
      </dsp:txXfrm>
    </dsp:sp>
    <dsp:sp modelId="{A28925A4-0905-4C88-82DB-C5BCAA78C8DB}">
      <dsp:nvSpPr>
        <dsp:cNvPr id="0" name=""/>
        <dsp:cNvSpPr/>
      </dsp:nvSpPr>
      <dsp:spPr>
        <a:xfrm>
          <a:off x="4737760" y="0"/>
          <a:ext cx="1287863" cy="978789"/>
        </a:xfrm>
        <a:prstGeom prst="rect">
          <a:avLst/>
        </a:prstGeom>
        <a:blipFill>
          <a:blip xmlns:r="http://schemas.openxmlformats.org/officeDocument/2006/relationships" r:embed="rId2">
            <a:extLst>
              <a:ext uri="{28A0092B-C50C-407E-A947-70E740481C1C}">
                <a14:useLocalDpi xmlns=""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CBAC5F-8234-44E4-9D5B-C44C2B72A6BE}">
      <dsp:nvSpPr>
        <dsp:cNvPr id="0" name=""/>
        <dsp:cNvSpPr/>
      </dsp:nvSpPr>
      <dsp:spPr>
        <a:xfrm rot="16200000">
          <a:off x="-1120450" y="2345409"/>
          <a:ext cx="3475341" cy="735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648378" bIns="0" numCol="1" spcCol="1270" anchor="t" anchorCtr="0">
          <a:noAutofit/>
        </a:bodyPr>
        <a:lstStyle/>
        <a:p>
          <a:pPr lvl="0" algn="r" defTabSz="1778000">
            <a:lnSpc>
              <a:spcPct val="90000"/>
            </a:lnSpc>
            <a:spcBef>
              <a:spcPct val="0"/>
            </a:spcBef>
            <a:spcAft>
              <a:spcPct val="35000"/>
            </a:spcAft>
          </a:pPr>
          <a:r>
            <a:rPr lang="en-BZ" sz="4000" kern="1200" dirty="0" smtClean="0"/>
            <a:t>Component 4</a:t>
          </a:r>
          <a:endParaRPr lang="en-BZ" sz="4000" kern="1200" dirty="0"/>
        </a:p>
      </dsp:txBody>
      <dsp:txXfrm rot="16200000">
        <a:off x="-1120450" y="2345409"/>
        <a:ext cx="3475341" cy="735168"/>
      </dsp:txXfrm>
    </dsp:sp>
    <dsp:sp modelId="{68E28B1A-7025-4815-B79F-EB75B09C276B}">
      <dsp:nvSpPr>
        <dsp:cNvPr id="0" name=""/>
        <dsp:cNvSpPr/>
      </dsp:nvSpPr>
      <dsp:spPr>
        <a:xfrm>
          <a:off x="984804" y="975323"/>
          <a:ext cx="6995160" cy="347534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648378" rIns="156464" bIns="156464"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latin typeface="Times New Roman" pitchFamily="18" charset="0"/>
              <a:cs typeface="Times New Roman" pitchFamily="18" charset="0"/>
            </a:rPr>
            <a:t>Two countries, Belize and Suriname, requested support to prepare national climate change and adaptation policies and strategies respectively</a:t>
          </a:r>
          <a:endParaRPr lang="en-BZ" sz="1700" kern="1200" dirty="0"/>
        </a:p>
        <a:p>
          <a:pPr marL="171450" lvl="1" indent="-171450" algn="l" defTabSz="755650">
            <a:lnSpc>
              <a:spcPct val="90000"/>
            </a:lnSpc>
            <a:spcBef>
              <a:spcPct val="0"/>
            </a:spcBef>
            <a:spcAft>
              <a:spcPct val="15000"/>
            </a:spcAft>
            <a:buChar char="••"/>
          </a:pPr>
          <a:r>
            <a:rPr lang="en-US" sz="1700" kern="1200" dirty="0" smtClean="0">
              <a:latin typeface="Times New Roman" pitchFamily="18" charset="0"/>
              <a:cs typeface="Times New Roman" pitchFamily="18" charset="0"/>
            </a:rPr>
            <a:t>Five countries, Antigua and Barbuda (water/agriculture), Barbados (water), Belize (water and agro-processing), Grenada (water) and Saint Lucia (agro-forestry) have identified adaptation actions (pilots) for implementation.</a:t>
          </a:r>
          <a:endParaRPr lang="en-BZ" sz="1700" kern="1200" dirty="0">
            <a:latin typeface="Times New Roman" pitchFamily="18" charset="0"/>
            <a:cs typeface="Times New Roman" pitchFamily="18" charset="0"/>
          </a:endParaRPr>
        </a:p>
        <a:p>
          <a:pPr marL="171450" lvl="1" indent="-171450" algn="l" defTabSz="755650">
            <a:lnSpc>
              <a:spcPct val="90000"/>
            </a:lnSpc>
            <a:spcBef>
              <a:spcPct val="0"/>
            </a:spcBef>
            <a:spcAft>
              <a:spcPct val="15000"/>
            </a:spcAft>
            <a:buChar char="••"/>
          </a:pPr>
          <a:r>
            <a:rPr lang="en-US" sz="1700" kern="1200" dirty="0" smtClean="0">
              <a:latin typeface="Times New Roman" pitchFamily="18" charset="0"/>
              <a:cs typeface="Times New Roman" pitchFamily="18" charset="0"/>
            </a:rPr>
            <a:t>A feasibility study was completed for the installation of salt water reverse osmosis plants in Grenada by in-house CCCCC technical personnel while the environmental and social impact assessment has been completed</a:t>
          </a:r>
          <a:endParaRPr lang="en-BZ" sz="1700" kern="1200" dirty="0">
            <a:latin typeface="Times New Roman" pitchFamily="18" charset="0"/>
            <a:cs typeface="Times New Roman" pitchFamily="18" charset="0"/>
          </a:endParaRPr>
        </a:p>
        <a:p>
          <a:pPr marL="171450" lvl="1" indent="-171450" algn="l" defTabSz="755650">
            <a:lnSpc>
              <a:spcPct val="90000"/>
            </a:lnSpc>
            <a:spcBef>
              <a:spcPct val="0"/>
            </a:spcBef>
            <a:spcAft>
              <a:spcPct val="15000"/>
            </a:spcAft>
            <a:buChar char="••"/>
          </a:pPr>
          <a:r>
            <a:rPr lang="en-GB" sz="1700" kern="1200" dirty="0" smtClean="0">
              <a:latin typeface="Times New Roman" pitchFamily="18" charset="0"/>
              <a:cs typeface="Times New Roman" pitchFamily="18" charset="0"/>
            </a:rPr>
            <a:t>Procurement of goods and technical assistance to support implementation of the adaptation pilots have commenced.</a:t>
          </a:r>
          <a:endParaRPr lang="en-BZ" sz="1700" kern="1200" dirty="0">
            <a:latin typeface="Times New Roman" pitchFamily="18" charset="0"/>
            <a:cs typeface="Times New Roman" pitchFamily="18" charset="0"/>
          </a:endParaRPr>
        </a:p>
      </dsp:txBody>
      <dsp:txXfrm>
        <a:off x="984804" y="975323"/>
        <a:ext cx="6995160" cy="3475341"/>
      </dsp:txXfrm>
    </dsp:sp>
    <dsp:sp modelId="{E241ECCE-85AC-40C6-AA7D-90DA0BE03F4C}">
      <dsp:nvSpPr>
        <dsp:cNvPr id="0" name=""/>
        <dsp:cNvSpPr/>
      </dsp:nvSpPr>
      <dsp:spPr>
        <a:xfrm>
          <a:off x="226375" y="0"/>
          <a:ext cx="1470336" cy="1470336"/>
        </a:xfrm>
        <a:prstGeom prst="rect">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2#2">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2#3">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2#4">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9DC2B8B-5404-4A74-9A87-77E3F4F6AC6C}" type="datetimeFigureOut">
              <a:rPr lang="en-GB" smtClean="0"/>
              <a:pPr/>
              <a:t>29/04/2014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13B8251-D211-4D99-B62E-4E780CA4D81A}" type="slidenum">
              <a:rPr lang="en-GB" smtClean="0"/>
              <a:pPr/>
              <a:t>‹#›</a:t>
            </a:fld>
            <a:endParaRPr lang="en-GB"/>
          </a:p>
        </p:txBody>
      </p:sp>
    </p:spTree>
    <p:extLst>
      <p:ext uri="{BB962C8B-B14F-4D97-AF65-F5344CB8AC3E}">
        <p14:creationId xmlns="" xmlns:p14="http://schemas.microsoft.com/office/powerpoint/2010/main" val="3415332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E75231-31C7-46E0-BD97-764A4636116E}" type="datetimeFigureOut">
              <a:rPr lang="en-GB" smtClean="0"/>
              <a:pPr/>
              <a:t>29/04/2014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22F5FB-7EAC-4439-8829-28BAA4E753B3}" type="slidenum">
              <a:rPr lang="en-GB" smtClean="0"/>
              <a:pPr/>
              <a:t>‹#›</a:t>
            </a:fld>
            <a:endParaRPr lang="en-GB"/>
          </a:p>
        </p:txBody>
      </p:sp>
    </p:spTree>
    <p:extLst>
      <p:ext uri="{BB962C8B-B14F-4D97-AF65-F5344CB8AC3E}">
        <p14:creationId xmlns="" xmlns:p14="http://schemas.microsoft.com/office/powerpoint/2010/main" val="2960585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a:lstStyle/>
          <a:p>
            <a:endParaRPr lang="en-GB" smtClean="0">
              <a:ea typeface="ＭＳ Ｐゴシック" pitchFamily="34" charset="-128"/>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2C55A3BE-ED56-4B31-AA0F-069DD4FA7B46}" type="slidenum">
              <a:rPr lang="en-US" smtClean="0">
                <a:ea typeface="ＭＳ Ｐゴシック" pitchFamily="34" charset="-128"/>
              </a:rPr>
              <a:pPr/>
              <a:t>1</a:t>
            </a:fld>
            <a:endParaRPr lang="en-US" smtClean="0">
              <a:ea typeface="ＭＳ Ｐゴシック" pitchFamily="34" charset="-128"/>
            </a:endParaRPr>
          </a:p>
        </p:txBody>
      </p:sp>
    </p:spTree>
    <p:extLst>
      <p:ext uri="{BB962C8B-B14F-4D97-AF65-F5344CB8AC3E}">
        <p14:creationId xmlns="" xmlns:p14="http://schemas.microsoft.com/office/powerpoint/2010/main" val="428364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b="1" dirty="0" smtClean="0"/>
              <a:t>Component 1: This component seeks to build capacity of the region to further refine the downscaling of global climate models to deliver outputs based greater geographic resolutions in order to provide more accurate and reliable data sets and expand the overall knowledge base on climate change impacts and associated physical, social and economic vulnerabilities.</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2400" b="1"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b="1" dirty="0" smtClean="0"/>
              <a:t>Component 2: The objective of this component is to build and expand in-country and regional infrastructure and capacity to generate and manage climate-related data and information that can assist policy and decision makers in national and regional planning and development processes.</a:t>
            </a:r>
            <a:endParaRPr lang="en-US" b="1" dirty="0" smtClean="0"/>
          </a:p>
          <a:p>
            <a:endParaRPr lang="en-BZ" dirty="0"/>
          </a:p>
        </p:txBody>
      </p:sp>
      <p:sp>
        <p:nvSpPr>
          <p:cNvPr id="4" name="Slide Number Placeholder 3"/>
          <p:cNvSpPr>
            <a:spLocks noGrp="1"/>
          </p:cNvSpPr>
          <p:nvPr>
            <p:ph type="sldNum" sz="quarter" idx="10"/>
          </p:nvPr>
        </p:nvSpPr>
        <p:spPr/>
        <p:txBody>
          <a:bodyPr/>
          <a:lstStyle/>
          <a:p>
            <a:fld id="{0922F5FB-7EAC-4439-8829-28BAA4E753B3}" type="slidenum">
              <a:rPr lang="en-GB" smtClean="0"/>
              <a:pPr/>
              <a:t>2</a:t>
            </a:fld>
            <a:endParaRPr lang="en-GB"/>
          </a:p>
        </p:txBody>
      </p:sp>
    </p:spTree>
    <p:extLst>
      <p:ext uri="{BB962C8B-B14F-4D97-AF65-F5344CB8AC3E}">
        <p14:creationId xmlns="" xmlns:p14="http://schemas.microsoft.com/office/powerpoint/2010/main" val="3048481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b="1" dirty="0" smtClean="0"/>
              <a:t>Component 4: The objective of this component is to develop and replicate pilot adaptation projects in selected countries. The pilots adaptation actions will assist communities in the selected countries to reduce their vulnerabilities to the effects of climate change. </a:t>
            </a:r>
          </a:p>
          <a:p>
            <a:endParaRPr lang="en-BZ" dirty="0"/>
          </a:p>
        </p:txBody>
      </p:sp>
      <p:sp>
        <p:nvSpPr>
          <p:cNvPr id="4" name="Slide Number Placeholder 3"/>
          <p:cNvSpPr>
            <a:spLocks noGrp="1"/>
          </p:cNvSpPr>
          <p:nvPr>
            <p:ph type="sldNum" sz="quarter" idx="10"/>
          </p:nvPr>
        </p:nvSpPr>
        <p:spPr/>
        <p:txBody>
          <a:bodyPr/>
          <a:lstStyle/>
          <a:p>
            <a:fld id="{0922F5FB-7EAC-4439-8829-28BAA4E753B3}" type="slidenum">
              <a:rPr lang="en-GB" smtClean="0"/>
              <a:pPr/>
              <a:t>3</a:t>
            </a:fld>
            <a:endParaRPr lang="en-GB"/>
          </a:p>
        </p:txBody>
      </p:sp>
    </p:spTree>
    <p:extLst>
      <p:ext uri="{BB962C8B-B14F-4D97-AF65-F5344CB8AC3E}">
        <p14:creationId xmlns="" xmlns:p14="http://schemas.microsoft.com/office/powerpoint/2010/main" val="2900773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BZ" dirty="0"/>
          </a:p>
        </p:txBody>
      </p:sp>
      <p:sp>
        <p:nvSpPr>
          <p:cNvPr id="4" name="Slide Number Placeholder 3"/>
          <p:cNvSpPr>
            <a:spLocks noGrp="1"/>
          </p:cNvSpPr>
          <p:nvPr>
            <p:ph type="sldNum" sz="quarter" idx="10"/>
          </p:nvPr>
        </p:nvSpPr>
        <p:spPr/>
        <p:txBody>
          <a:bodyPr/>
          <a:lstStyle/>
          <a:p>
            <a:fld id="{0922F5FB-7EAC-4439-8829-28BAA4E753B3}" type="slidenum">
              <a:rPr lang="en-GB" smtClean="0"/>
              <a:pPr/>
              <a:t>4</a:t>
            </a:fld>
            <a:endParaRPr lang="en-GB"/>
          </a:p>
        </p:txBody>
      </p:sp>
    </p:spTree>
    <p:extLst>
      <p:ext uri="{BB962C8B-B14F-4D97-AF65-F5344CB8AC3E}">
        <p14:creationId xmlns="" xmlns:p14="http://schemas.microsoft.com/office/powerpoint/2010/main" val="2007808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BZ" dirty="0" smtClean="0"/>
              <a:t>1: </a:t>
            </a:r>
            <a:r>
              <a:rPr lang="en-US" sz="1200" kern="1200" dirty="0" smtClean="0">
                <a:solidFill>
                  <a:schemeClr val="tx1"/>
                </a:solidFill>
                <a:latin typeface="+mn-lt"/>
                <a:ea typeface="+mn-ea"/>
                <a:cs typeface="+mn-cs"/>
              </a:rPr>
              <a:t>TORs have been prepared and agreed with the national agencies and procurement of technical assistance is underway.  In Belize the national climate change policy and strategy is being funded jointly with the third national communication project</a:t>
            </a:r>
          </a:p>
          <a:p>
            <a:r>
              <a:rPr lang="en-US" sz="1200" kern="1200" dirty="0" smtClean="0">
                <a:solidFill>
                  <a:schemeClr val="tx1"/>
                </a:solidFill>
                <a:latin typeface="+mn-lt"/>
                <a:ea typeface="+mn-ea"/>
                <a:cs typeface="+mn-cs"/>
              </a:rPr>
              <a:t>3: The Grenada adaptation initiative is being funded by the project and DIFID.</a:t>
            </a:r>
          </a:p>
          <a:p>
            <a:endParaRPr lang="en-BZ" dirty="0"/>
          </a:p>
        </p:txBody>
      </p:sp>
      <p:sp>
        <p:nvSpPr>
          <p:cNvPr id="4" name="Slide Number Placeholder 3"/>
          <p:cNvSpPr>
            <a:spLocks noGrp="1"/>
          </p:cNvSpPr>
          <p:nvPr>
            <p:ph type="sldNum" sz="quarter" idx="10"/>
          </p:nvPr>
        </p:nvSpPr>
        <p:spPr/>
        <p:txBody>
          <a:bodyPr/>
          <a:lstStyle/>
          <a:p>
            <a:fld id="{0922F5FB-7EAC-4439-8829-28BAA4E753B3}" type="slidenum">
              <a:rPr lang="en-GB" smtClean="0"/>
              <a:pPr/>
              <a:t>5</a:t>
            </a:fld>
            <a:endParaRPr lang="en-GB"/>
          </a:p>
        </p:txBody>
      </p:sp>
    </p:spTree>
    <p:extLst>
      <p:ext uri="{BB962C8B-B14F-4D97-AF65-F5344CB8AC3E}">
        <p14:creationId xmlns="" xmlns:p14="http://schemas.microsoft.com/office/powerpoint/2010/main" val="3182224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BZ" dirty="0"/>
          </a:p>
        </p:txBody>
      </p:sp>
      <p:sp>
        <p:nvSpPr>
          <p:cNvPr id="4" name="Slide Number Placeholder 3"/>
          <p:cNvSpPr>
            <a:spLocks noGrp="1"/>
          </p:cNvSpPr>
          <p:nvPr>
            <p:ph type="sldNum" sz="quarter" idx="10"/>
          </p:nvPr>
        </p:nvSpPr>
        <p:spPr/>
        <p:txBody>
          <a:bodyPr/>
          <a:lstStyle/>
          <a:p>
            <a:fld id="{0922F5FB-7EAC-4439-8829-28BAA4E753B3}"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BZ" dirty="0"/>
          </a:p>
        </p:txBody>
      </p:sp>
      <p:sp>
        <p:nvSpPr>
          <p:cNvPr id="4" name="Slide Number Placeholder 3"/>
          <p:cNvSpPr>
            <a:spLocks noGrp="1"/>
          </p:cNvSpPr>
          <p:nvPr>
            <p:ph type="sldNum" sz="quarter" idx="10"/>
          </p:nvPr>
        </p:nvSpPr>
        <p:spPr/>
        <p:txBody>
          <a:bodyPr/>
          <a:lstStyle/>
          <a:p>
            <a:fld id="{0922F5FB-7EAC-4439-8829-28BAA4E753B3}" type="slidenum">
              <a:rPr lang="en-GB" smtClean="0"/>
              <a:pPr/>
              <a:t>7</a:t>
            </a:fld>
            <a:endParaRPr lang="en-GB"/>
          </a:p>
        </p:txBody>
      </p:sp>
    </p:spTree>
    <p:extLst>
      <p:ext uri="{BB962C8B-B14F-4D97-AF65-F5344CB8AC3E}">
        <p14:creationId xmlns="" xmlns:p14="http://schemas.microsoft.com/office/powerpoint/2010/main" val="4940627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5" descr="template-PPT-cover.jpg"/>
          <p:cNvPicPr>
            <a:picLocks noChangeAspect="1"/>
          </p:cNvPicPr>
          <p:nvPr/>
        </p:nvPicPr>
        <p:blipFill>
          <a:blip r:embed="rId2" cstate="print"/>
          <a:srcRect/>
          <a:stretch>
            <a:fillRect/>
          </a:stretch>
        </p:blipFill>
        <p:spPr bwMode="auto">
          <a:xfrm>
            <a:off x="0" y="6350"/>
            <a:ext cx="9144000" cy="6851650"/>
          </a:xfrm>
          <a:prstGeom prst="rect">
            <a:avLst/>
          </a:prstGeom>
          <a:noFill/>
          <a:ln w="9525">
            <a:noFill/>
            <a:miter lim="800000"/>
            <a:headEnd/>
            <a:tailEnd/>
          </a:ln>
        </p:spPr>
      </p:pic>
      <p:pic>
        <p:nvPicPr>
          <p:cNvPr id="5" name="Picture 7" descr="GCCA-logo-(3)-for-dark-background.png"/>
          <p:cNvPicPr>
            <a:picLocks noChangeAspect="1"/>
          </p:cNvPicPr>
          <p:nvPr/>
        </p:nvPicPr>
        <p:blipFill>
          <a:blip r:embed="rId3" cstate="print"/>
          <a:srcRect/>
          <a:stretch>
            <a:fillRect/>
          </a:stretch>
        </p:blipFill>
        <p:spPr bwMode="auto">
          <a:xfrm>
            <a:off x="7159625" y="5121275"/>
            <a:ext cx="1984375" cy="1401763"/>
          </a:xfrm>
          <a:prstGeom prst="rect">
            <a:avLst/>
          </a:prstGeom>
          <a:noFill/>
          <a:ln w="9525">
            <a:noFill/>
            <a:miter lim="800000"/>
            <a:headEnd/>
            <a:tailEnd/>
          </a:ln>
        </p:spPr>
      </p:pic>
      <p:pic>
        <p:nvPicPr>
          <p:cNvPr id="6" name="Picture 9"/>
          <p:cNvPicPr>
            <a:picLocks noChangeAspect="1"/>
          </p:cNvPicPr>
          <p:nvPr/>
        </p:nvPicPr>
        <p:blipFill>
          <a:blip r:embed="rId4" cstate="print"/>
          <a:srcRect/>
          <a:stretch>
            <a:fillRect/>
          </a:stretch>
        </p:blipFill>
        <p:spPr bwMode="auto">
          <a:xfrm>
            <a:off x="3814763" y="5292725"/>
            <a:ext cx="1419225" cy="981075"/>
          </a:xfrm>
          <a:prstGeom prst="rect">
            <a:avLst/>
          </a:prstGeom>
          <a:noFill/>
          <a:ln w="9525">
            <a:noFill/>
            <a:miter lim="800000"/>
            <a:headEnd/>
            <a:tailEnd/>
          </a:ln>
        </p:spPr>
      </p:pic>
      <p:sp>
        <p:nvSpPr>
          <p:cNvPr id="7" name="Subtitle 2"/>
          <p:cNvSpPr txBox="1">
            <a:spLocks/>
          </p:cNvSpPr>
          <p:nvPr/>
        </p:nvSpPr>
        <p:spPr bwMode="auto">
          <a:xfrm>
            <a:off x="2344738" y="6169025"/>
            <a:ext cx="5427662" cy="354013"/>
          </a:xfrm>
          <a:prstGeom prst="rect">
            <a:avLst/>
          </a:prstGeom>
          <a:noFill/>
          <a:ln w="9525">
            <a:noFill/>
            <a:miter lim="800000"/>
            <a:headEnd/>
            <a:tailEnd/>
          </a:ln>
        </p:spPr>
        <p:txBody>
          <a:bodyPr/>
          <a:lstStyle>
            <a:lvl1pPr marL="0" indent="0" algn="ctr">
              <a:buNone/>
              <a:defRPr>
                <a:ln>
                  <a:noFill/>
                </a:ln>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sz="1000" b="1" i="1" dirty="0" smtClean="0"/>
              <a:t>An initiative of the ACP Group of States funded by the European Union</a:t>
            </a:r>
            <a:endParaRPr lang="fr-BE" sz="1000" b="1" dirty="0" smtClean="0"/>
          </a:p>
          <a:p>
            <a:pPr eaLnBrk="0" hangingPunct="0">
              <a:spcBef>
                <a:spcPct val="20000"/>
              </a:spcBef>
              <a:buClr>
                <a:srgbClr val="7F7F7F"/>
              </a:buClr>
              <a:buFont typeface="Arial" charset="0"/>
              <a:buNone/>
              <a:defRPr/>
            </a:pPr>
            <a:endParaRPr lang="en-US" sz="3200" dirty="0">
              <a:latin typeface="Arial"/>
              <a:ea typeface="ＭＳ Ｐゴシック" charset="-128"/>
              <a:cs typeface="Arial"/>
            </a:endParaRPr>
          </a:p>
        </p:txBody>
      </p:sp>
      <p:sp>
        <p:nvSpPr>
          <p:cNvPr id="8" name="Rectangle 1"/>
          <p:cNvSpPr>
            <a:spLocks noChangeArrowheads="1"/>
          </p:cNvSpPr>
          <p:nvPr/>
        </p:nvSpPr>
        <p:spPr bwMode="auto">
          <a:xfrm>
            <a:off x="0" y="44450"/>
            <a:ext cx="184150" cy="368300"/>
          </a:xfrm>
          <a:prstGeom prst="rect">
            <a:avLst/>
          </a:prstGeom>
          <a:noFill/>
          <a:ln w="9525">
            <a:noFill/>
            <a:miter lim="800000"/>
            <a:headEnd/>
            <a:tailEnd/>
          </a:ln>
          <a:effectLst/>
        </p:spPr>
        <p:txBody>
          <a:bodyPr wrap="none" anchor="ctr">
            <a:spAutoFit/>
          </a:bodyPr>
          <a:lstStyle/>
          <a:p>
            <a:pPr eaLnBrk="0" hangingPunct="0">
              <a:defRPr/>
            </a:pPr>
            <a:endParaRPr lang="en-US" dirty="0">
              <a:latin typeface="Arial" pitchFamily="34" charset="0"/>
            </a:endParaRPr>
          </a:p>
        </p:txBody>
      </p:sp>
      <p:pic>
        <p:nvPicPr>
          <p:cNvPr id="9" name="Picture 12" descr="euflag.jpg"/>
          <p:cNvPicPr>
            <a:picLocks noChangeAspect="1"/>
          </p:cNvPicPr>
          <p:nvPr/>
        </p:nvPicPr>
        <p:blipFill>
          <a:blip r:embed="rId5" cstate="print"/>
          <a:srcRect/>
          <a:stretch>
            <a:fillRect/>
          </a:stretch>
        </p:blipFill>
        <p:spPr bwMode="auto">
          <a:xfrm>
            <a:off x="5233988" y="5472113"/>
            <a:ext cx="946150" cy="630237"/>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lvl1pPr>
              <a:defRPr baseline="0"/>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n>
                  <a:noFill/>
                </a:ln>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6"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7"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7E6621E9-3B3B-4219-89F9-44648155F9F5}"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9E7534FB-D47C-4F44-940E-67499C089CAB}"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8C1659FD-38BC-4C1E-B242-1BBFEE71E355}"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BE"/>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vl1pPr>
            <a:lvl2pPr>
              <a:defRPr/>
            </a:lvl2pPr>
            <a:lvl3pPr>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9A7051D0-18F5-43BA-989F-574843469CC3}"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5"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6"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C264F1E7-19AC-4201-94AF-52B9122AACB2}"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6"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7"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229E49BE-96BD-420E-B16E-5DB501189019}"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8"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9"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7A4B9758-CA5A-4A9A-BE1E-3BA347DB5504}"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4"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5"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E1328F14-E9ED-44C7-8988-4C43947A0138}"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3"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4"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2551D8BC-E4BB-4EEC-9A0A-720F570C9D07}"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027738"/>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endParaRPr lang="en-US">
              <a:solidFill>
                <a:srgbClr val="000000"/>
              </a:solidFill>
            </a:endParaRPr>
          </a:p>
        </p:txBody>
      </p:sp>
      <p:sp>
        <p:nvSpPr>
          <p:cNvPr id="6" name="Footer Placeholder 4"/>
          <p:cNvSpPr>
            <a:spLocks noGrp="1"/>
          </p:cNvSpPr>
          <p:nvPr>
            <p:ph type="ftr" sz="quarter" idx="11"/>
          </p:nvPr>
        </p:nvSpPr>
        <p:spPr>
          <a:xfrm>
            <a:off x="3124200" y="6027738"/>
            <a:ext cx="2895600" cy="365125"/>
          </a:xfrm>
          <a:prstGeom prst="rect">
            <a:avLst/>
          </a:prstGeom>
        </p:spPr>
        <p:txBody>
          <a:bodyPr/>
          <a:lstStyle>
            <a:lvl1pPr>
              <a:defRPr>
                <a:ea typeface="ＭＳ Ｐゴシック" charset="-128"/>
                <a:cs typeface="ＭＳ Ｐゴシック" charset="-128"/>
              </a:defRPr>
            </a:lvl1pPr>
          </a:lstStyle>
          <a:p>
            <a:pPr>
              <a:defRPr/>
            </a:pPr>
            <a:endParaRPr lang="en-US">
              <a:solidFill>
                <a:srgbClr val="000000"/>
              </a:solidFill>
            </a:endParaRPr>
          </a:p>
        </p:txBody>
      </p:sp>
      <p:sp>
        <p:nvSpPr>
          <p:cNvPr id="7" name="Slide Number Placeholder 5"/>
          <p:cNvSpPr>
            <a:spLocks noGrp="1"/>
          </p:cNvSpPr>
          <p:nvPr>
            <p:ph type="sldNum" sz="quarter" idx="12"/>
          </p:nvPr>
        </p:nvSpPr>
        <p:spPr>
          <a:xfrm>
            <a:off x="3162300" y="6261100"/>
            <a:ext cx="2133600" cy="261938"/>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charset="-128"/>
              </a:defRPr>
            </a:lvl1pPr>
          </a:lstStyle>
          <a:p>
            <a:pPr>
              <a:defRPr/>
            </a:pPr>
            <a:fld id="{81C1B164-E26D-43E2-B05B-F894839AC175}" type="slidenum">
              <a:rPr lang="en-US" smtClean="0">
                <a:solidFill>
                  <a:srgbClr val="000000"/>
                </a:solidFill>
              </a:rPr>
              <a:pPr>
                <a:defRPr/>
              </a:pPr>
              <a:t>‹#›</a:t>
            </a:fld>
            <a:endParaRPr lang="en-US">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384175"/>
            <a:ext cx="8229600" cy="10382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709738"/>
            <a:ext cx="8229600" cy="3989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7" descr="GCCA logos for PPT.pct"/>
          <p:cNvPicPr>
            <a:picLocks noChangeAspect="1"/>
          </p:cNvPicPr>
          <p:nvPr/>
        </p:nvPicPr>
        <p:blipFill>
          <a:blip r:embed="rId14" cstate="print"/>
          <a:srcRect/>
          <a:stretch>
            <a:fillRect/>
          </a:stretch>
        </p:blipFill>
        <p:spPr bwMode="auto">
          <a:xfrm>
            <a:off x="4811713" y="5643563"/>
            <a:ext cx="4332287" cy="1214437"/>
          </a:xfrm>
          <a:prstGeom prst="rect">
            <a:avLst/>
          </a:prstGeom>
          <a:noFill/>
          <a:ln w="9525">
            <a:noFill/>
            <a:miter lim="800000"/>
            <a:headEnd/>
            <a:tailEnd/>
          </a:ln>
        </p:spPr>
      </p:pic>
      <p:pic>
        <p:nvPicPr>
          <p:cNvPr id="1029" name="Picture 2" descr="template-PPT-design-inter.jpg"/>
          <p:cNvPicPr>
            <a:picLocks noChangeAspect="1"/>
          </p:cNvPicPr>
          <p:nvPr/>
        </p:nvPicPr>
        <p:blipFill>
          <a:blip r:embed="rId15" cstate="print"/>
          <a:srcRect/>
          <a:stretch>
            <a:fillRect/>
          </a:stretch>
        </p:blipFill>
        <p:spPr bwMode="auto">
          <a:xfrm>
            <a:off x="-6350" y="-4763"/>
            <a:ext cx="9161463" cy="6870701"/>
          </a:xfrm>
          <a:prstGeom prst="rect">
            <a:avLst/>
          </a:prstGeom>
          <a:noFill/>
          <a:ln w="9525">
            <a:noFill/>
            <a:miter lim="800000"/>
            <a:headEnd/>
            <a:tailEnd/>
          </a:ln>
        </p:spPr>
      </p:pic>
      <p:pic>
        <p:nvPicPr>
          <p:cNvPr id="1030" name="Picture 6" descr="logo_acp.jpg"/>
          <p:cNvPicPr>
            <a:picLocks noChangeAspect="1"/>
          </p:cNvPicPr>
          <p:nvPr/>
        </p:nvPicPr>
        <p:blipFill>
          <a:blip r:embed="rId16" cstate="print"/>
          <a:srcRect/>
          <a:stretch>
            <a:fillRect/>
          </a:stretch>
        </p:blipFill>
        <p:spPr bwMode="auto">
          <a:xfrm>
            <a:off x="8062913" y="5924550"/>
            <a:ext cx="868362" cy="631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iming>
    <p:tnLst>
      <p:par>
        <p:cTn id="1" dur="indefinite" restart="never" nodeType="tmRoot"/>
      </p:par>
    </p:tnLst>
  </p:timing>
  <p:hf hdr="0" ftr="0" dt="0"/>
  <p:txStyles>
    <p:titleStyle>
      <a:lvl1pPr algn="ctr" defTabSz="457200" rtl="0" eaLnBrk="1" fontAlgn="base" hangingPunct="1">
        <a:spcBef>
          <a:spcPct val="0"/>
        </a:spcBef>
        <a:spcAft>
          <a:spcPct val="0"/>
        </a:spcAft>
        <a:defRPr sz="4400" kern="1200">
          <a:solidFill>
            <a:schemeClr val="bg1"/>
          </a:solidFill>
          <a:latin typeface="Arial"/>
          <a:ea typeface="ＭＳ Ｐゴシック" charset="-128"/>
          <a:cs typeface="Arial"/>
        </a:defRPr>
      </a:lvl1pPr>
      <a:lvl2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2pPr>
      <a:lvl3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3pPr>
      <a:lvl4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4pPr>
      <a:lvl5pPr algn="ctr" defTabSz="457200" rtl="0" eaLnBrk="1" fontAlgn="base" hangingPunct="1">
        <a:spcBef>
          <a:spcPct val="0"/>
        </a:spcBef>
        <a:spcAft>
          <a:spcPct val="0"/>
        </a:spcAft>
        <a:defRPr sz="4400">
          <a:solidFill>
            <a:schemeClr val="bg1"/>
          </a:solidFill>
          <a:latin typeface="Arial" charset="0"/>
          <a:ea typeface="ＭＳ Ｐゴシック" charset="-128"/>
          <a:cs typeface="Arial"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Clr>
          <a:srgbClr val="7F7F7F"/>
        </a:buClr>
        <a:buFont typeface="Arial" charset="0"/>
        <a:buChar char="•"/>
        <a:defRPr sz="3200" kern="1200">
          <a:solidFill>
            <a:srgbClr val="573206"/>
          </a:solidFill>
          <a:latin typeface="Arial"/>
          <a:ea typeface="ＭＳ Ｐゴシック" charset="-128"/>
          <a:cs typeface="Arial"/>
        </a:defRPr>
      </a:lvl1pPr>
      <a:lvl2pPr marL="742950" indent="-285750" algn="l" defTabSz="457200" rtl="0" eaLnBrk="1" fontAlgn="base" hangingPunct="1">
        <a:spcBef>
          <a:spcPct val="20000"/>
        </a:spcBef>
        <a:spcAft>
          <a:spcPct val="0"/>
        </a:spcAft>
        <a:buClr>
          <a:srgbClr val="7F7F7F"/>
        </a:buClr>
        <a:buFont typeface="Arial" charset="0"/>
        <a:buChar char="–"/>
        <a:defRPr sz="2800" kern="1200">
          <a:solidFill>
            <a:srgbClr val="573206"/>
          </a:solidFill>
          <a:latin typeface="Arial"/>
          <a:ea typeface="ＭＳ Ｐゴシック" charset="-128"/>
          <a:cs typeface="Arial"/>
        </a:defRPr>
      </a:lvl2pPr>
      <a:lvl3pPr marL="1143000" indent="-228600" algn="l" defTabSz="457200" rtl="0" eaLnBrk="1" fontAlgn="base" hangingPunct="1">
        <a:spcBef>
          <a:spcPct val="20000"/>
        </a:spcBef>
        <a:spcAft>
          <a:spcPct val="0"/>
        </a:spcAft>
        <a:buClr>
          <a:srgbClr val="7F7F7F"/>
        </a:buClr>
        <a:buFont typeface="Arial" charset="0"/>
        <a:buChar char="•"/>
        <a:defRPr sz="2400" kern="1200">
          <a:solidFill>
            <a:srgbClr val="573206"/>
          </a:solidFill>
          <a:latin typeface="Arial"/>
          <a:ea typeface="ＭＳ Ｐゴシック" charset="-128"/>
          <a:cs typeface="Arial"/>
        </a:defRPr>
      </a:lvl3pPr>
      <a:lvl4pPr marL="1600200" indent="-228600" algn="l" defTabSz="457200" rtl="0" eaLnBrk="1" fontAlgn="base" hangingPunct="1">
        <a:spcBef>
          <a:spcPct val="20000"/>
        </a:spcBef>
        <a:spcAft>
          <a:spcPct val="0"/>
        </a:spcAft>
        <a:buClr>
          <a:srgbClr val="7F7F7F"/>
        </a:buClr>
        <a:buFont typeface="Arial" charset="0"/>
        <a:buChar char="–"/>
        <a:defRPr sz="2000" kern="1200">
          <a:solidFill>
            <a:srgbClr val="573206"/>
          </a:solidFill>
          <a:latin typeface="Arial"/>
          <a:ea typeface="ＭＳ Ｐゴシック" charset="-128"/>
          <a:cs typeface="Arial"/>
        </a:defRPr>
      </a:lvl4pPr>
      <a:lvl5pPr marL="2057400" indent="-228600" algn="l" defTabSz="457200" rtl="0" eaLnBrk="1" fontAlgn="base" hangingPunct="1">
        <a:spcBef>
          <a:spcPct val="20000"/>
        </a:spcBef>
        <a:spcAft>
          <a:spcPct val="0"/>
        </a:spcAft>
        <a:buClr>
          <a:srgbClr val="7F7F7F"/>
        </a:buClr>
        <a:buFont typeface="Arial" charset="0"/>
        <a:buChar char="»"/>
        <a:defRPr sz="2000" kern="1200">
          <a:solidFill>
            <a:srgbClr val="573206"/>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ubtitle 2"/>
          <p:cNvSpPr>
            <a:spLocks noGrp="1"/>
          </p:cNvSpPr>
          <p:nvPr>
            <p:ph type="subTitle" idx="1"/>
          </p:nvPr>
        </p:nvSpPr>
        <p:spPr>
          <a:xfrm>
            <a:off x="161925" y="609600"/>
            <a:ext cx="8696325" cy="1123950"/>
          </a:xfrm>
        </p:spPr>
        <p:txBody>
          <a:bodyPr/>
          <a:lstStyle/>
          <a:p>
            <a:r>
              <a:rPr lang="en-GB" sz="4000" b="1" dirty="0" smtClean="0">
                <a:latin typeface="Arial" charset="0"/>
                <a:ea typeface="ＭＳ Ｐゴシック" pitchFamily="34" charset="-128"/>
                <a:cs typeface="Arial" charset="0"/>
              </a:rPr>
              <a:t>CCCCC</a:t>
            </a:r>
            <a:endParaRPr lang="en-GB" sz="2000" dirty="0" smtClean="0">
              <a:latin typeface="Arial" charset="0"/>
              <a:ea typeface="ＭＳ Ｐゴシック" pitchFamily="34" charset="-128"/>
              <a:cs typeface="Arial" charset="0"/>
            </a:endParaRPr>
          </a:p>
          <a:p>
            <a:endParaRPr lang="en-GB" sz="1000" dirty="0" smtClean="0">
              <a:latin typeface="Arial" charset="0"/>
              <a:ea typeface="ＭＳ Ｐゴシック" pitchFamily="34" charset="-128"/>
              <a:cs typeface="Arial" charset="0"/>
            </a:endParaRPr>
          </a:p>
          <a:p>
            <a:endParaRPr lang="en-GB" sz="1000" dirty="0" smtClean="0">
              <a:latin typeface="Arial" charset="0"/>
              <a:ea typeface="ＭＳ Ｐゴシック" pitchFamily="34" charset="-128"/>
              <a:cs typeface="Arial" charset="0"/>
            </a:endParaRPr>
          </a:p>
          <a:p>
            <a:pPr>
              <a:defRPr/>
            </a:pPr>
            <a:r>
              <a:rPr lang="en-US" sz="2400" b="1" kern="0" dirty="0" smtClean="0">
                <a:solidFill>
                  <a:srgbClr val="FFFFFF"/>
                </a:solidFill>
              </a:rPr>
              <a:t>Second Regional Technical Meeting</a:t>
            </a:r>
          </a:p>
          <a:p>
            <a:pPr>
              <a:defRPr/>
            </a:pPr>
            <a:r>
              <a:rPr lang="en-US" sz="2400" b="1" kern="0" dirty="0" smtClean="0">
                <a:solidFill>
                  <a:srgbClr val="FFFFFF"/>
                </a:solidFill>
              </a:rPr>
              <a:t>5, 6  and 7</a:t>
            </a:r>
            <a:r>
              <a:rPr lang="en-US" sz="2400" b="1" kern="0" baseline="30000" dirty="0" smtClean="0">
                <a:solidFill>
                  <a:srgbClr val="FFFFFF"/>
                </a:solidFill>
              </a:rPr>
              <a:t>th</a:t>
            </a:r>
            <a:r>
              <a:rPr lang="en-US" sz="2400" b="1" kern="0" dirty="0" smtClean="0">
                <a:solidFill>
                  <a:srgbClr val="FFFFFF"/>
                </a:solidFill>
              </a:rPr>
              <a:t> May, 2014</a:t>
            </a:r>
          </a:p>
          <a:p>
            <a:pPr>
              <a:defRPr/>
            </a:pPr>
            <a:r>
              <a:rPr lang="en-US" sz="2400" b="1" kern="0" dirty="0" smtClean="0">
                <a:solidFill>
                  <a:srgbClr val="FFFFFF"/>
                </a:solidFill>
              </a:rPr>
              <a:t>ACP House – Brussels</a:t>
            </a:r>
          </a:p>
          <a:p>
            <a:r>
              <a:rPr lang="en-GB" sz="2300" dirty="0" smtClean="0">
                <a:latin typeface="Arial" charset="0"/>
                <a:ea typeface="ＭＳ Ｐゴシック" pitchFamily="34" charset="-128"/>
                <a:cs typeface="Arial" charset="0"/>
              </a:rPr>
              <a:t/>
            </a:r>
            <a:br>
              <a:rPr lang="en-GB" sz="2300" dirty="0" smtClean="0">
                <a:latin typeface="Arial" charset="0"/>
                <a:ea typeface="ＭＳ Ｐゴシック" pitchFamily="34" charset="-128"/>
                <a:cs typeface="Arial" charset="0"/>
              </a:rPr>
            </a:br>
            <a:r>
              <a:rPr lang="en-US" sz="2400" kern="0" dirty="0" smtClean="0">
                <a:solidFill>
                  <a:srgbClr val="FFFFFF"/>
                </a:solidFill>
              </a:rPr>
              <a:t>Disaster Risk Reduction and Adaptation</a:t>
            </a:r>
          </a:p>
          <a:p>
            <a:endParaRPr lang="en-US" sz="2400" kern="0" dirty="0" smtClean="0">
              <a:solidFill>
                <a:srgbClr val="FFFFFF"/>
              </a:solidFill>
            </a:endParaRPr>
          </a:p>
          <a:p>
            <a:r>
              <a:rPr lang="en-US" sz="2400" kern="0" dirty="0" smtClean="0">
                <a:solidFill>
                  <a:srgbClr val="FFFFFF"/>
                </a:solidFill>
              </a:rPr>
              <a:t>Caribbean </a:t>
            </a:r>
          </a:p>
        </p:txBody>
      </p:sp>
      <p:sp>
        <p:nvSpPr>
          <p:cNvPr id="4" name="Rectangle 3"/>
          <p:cNvSpPr/>
          <p:nvPr/>
        </p:nvSpPr>
        <p:spPr>
          <a:xfrm>
            <a:off x="323528" y="5085184"/>
            <a:ext cx="2520280" cy="1296144"/>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BE" sz="2600" b="1" dirty="0"/>
          </a:p>
        </p:txBody>
      </p:sp>
      <p:pic>
        <p:nvPicPr>
          <p:cNvPr id="1026" name="Picture 2" descr="N:\5c\5Cs logo (Official).png"/>
          <p:cNvPicPr>
            <a:picLocks noChangeAspect="1" noChangeArrowheads="1"/>
          </p:cNvPicPr>
          <p:nvPr/>
        </p:nvPicPr>
        <p:blipFill>
          <a:blip r:embed="rId3" cstate="print"/>
          <a:srcRect/>
          <a:stretch>
            <a:fillRect/>
          </a:stretch>
        </p:blipFill>
        <p:spPr bwMode="auto">
          <a:xfrm>
            <a:off x="683568" y="5301208"/>
            <a:ext cx="1112704" cy="134076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BZ" dirty="0" smtClean="0"/>
              <a:t>Adaptation and DRR (2012/13)</a:t>
            </a:r>
            <a:endParaRPr lang="en-BZ" dirty="0"/>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2</a:t>
            </a:fld>
            <a:endParaRPr lang="en-US">
              <a:solidFill>
                <a:srgbClr val="000000"/>
              </a:solidFill>
            </a:endParaRPr>
          </a:p>
        </p:txBody>
      </p:sp>
      <p:graphicFrame>
        <p:nvGraphicFramePr>
          <p:cNvPr id="7" name="Content Placeholder 6"/>
          <p:cNvGraphicFramePr>
            <a:graphicFrameLocks noGrp="1"/>
          </p:cNvGraphicFramePr>
          <p:nvPr>
            <p:ph idx="1"/>
            <p:extLst>
              <p:ext uri="{D42A27DB-BD31-4B8C-83A1-F6EECF244321}">
                <p14:modId xmlns="" xmlns:p14="http://schemas.microsoft.com/office/powerpoint/2010/main" val="276899123"/>
              </p:ext>
            </p:extLst>
          </p:nvPr>
        </p:nvGraphicFramePr>
        <p:xfrm>
          <a:off x="457200" y="1709738"/>
          <a:ext cx="8229600" cy="39893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BZ" dirty="0" smtClean="0"/>
              <a:t>Adaptation and DRR (2012/13)</a:t>
            </a:r>
            <a:endParaRPr lang="en-BZ"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2264755527"/>
              </p:ext>
            </p:extLst>
          </p:nvPr>
        </p:nvGraphicFramePr>
        <p:xfrm>
          <a:off x="457200" y="1709738"/>
          <a:ext cx="8229600" cy="39893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3</a:t>
            </a:fld>
            <a:endParaRPr lang="en-US">
              <a:solidFill>
                <a:srgbClr val="0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BZ" dirty="0" smtClean="0"/>
              <a:t>Actions taken</a:t>
            </a:r>
            <a:endParaRPr lang="en-BZ"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896136023"/>
              </p:ext>
            </p:extLst>
          </p:nvPr>
        </p:nvGraphicFramePr>
        <p:xfrm>
          <a:off x="251520" y="1700808"/>
          <a:ext cx="8640960"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4</a:t>
            </a:fld>
            <a:endParaRPr lang="en-US">
              <a:solidFill>
                <a:srgbClr val="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BZ" dirty="0" smtClean="0"/>
              <a:t>Actions taken</a:t>
            </a:r>
            <a:endParaRPr lang="en-BZ" dirty="0"/>
          </a:p>
        </p:txBody>
      </p:sp>
      <p:graphicFrame>
        <p:nvGraphicFramePr>
          <p:cNvPr id="5" name="Content Placeholder 4"/>
          <p:cNvGraphicFramePr>
            <a:graphicFrameLocks noGrp="1"/>
          </p:cNvGraphicFramePr>
          <p:nvPr>
            <p:ph idx="1"/>
            <p:extLst>
              <p:ext uri="{D42A27DB-BD31-4B8C-83A1-F6EECF244321}">
                <p14:modId xmlns="" xmlns:p14="http://schemas.microsoft.com/office/powerpoint/2010/main" val="673371155"/>
              </p:ext>
            </p:extLst>
          </p:nvPr>
        </p:nvGraphicFramePr>
        <p:xfrm>
          <a:off x="457200" y="1709738"/>
          <a:ext cx="8229600" cy="44555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5</a:t>
            </a:fld>
            <a:endParaRPr lang="en-US">
              <a:solidFill>
                <a:srgbClr val="0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BZ" dirty="0" smtClean="0"/>
              <a:t>Challenges faced</a:t>
            </a:r>
            <a:endParaRPr lang="en-BZ" dirty="0"/>
          </a:p>
        </p:txBody>
      </p:sp>
      <p:sp>
        <p:nvSpPr>
          <p:cNvPr id="3" name="Content Placeholder 2"/>
          <p:cNvSpPr>
            <a:spLocks noGrp="1"/>
          </p:cNvSpPr>
          <p:nvPr>
            <p:ph idx="1"/>
          </p:nvPr>
        </p:nvSpPr>
        <p:spPr>
          <a:xfrm>
            <a:off x="457200" y="1709738"/>
            <a:ext cx="8229600" cy="4239542"/>
          </a:xfrm>
        </p:spPr>
        <p:txBody>
          <a:bodyPr/>
          <a:lstStyle/>
          <a:p>
            <a:r>
              <a:rPr lang="en-BZ" sz="2400" dirty="0" smtClean="0">
                <a:solidFill>
                  <a:schemeClr val="tx1"/>
                </a:solidFill>
              </a:rPr>
              <a:t>Vulnerability </a:t>
            </a:r>
            <a:r>
              <a:rPr lang="en-BZ" sz="2400" dirty="0">
                <a:solidFill>
                  <a:schemeClr val="tx1"/>
                </a:solidFill>
              </a:rPr>
              <a:t>A</a:t>
            </a:r>
            <a:r>
              <a:rPr lang="en-BZ" sz="2400" dirty="0" smtClean="0">
                <a:solidFill>
                  <a:schemeClr val="tx1"/>
                </a:solidFill>
              </a:rPr>
              <a:t>ssessments and Adaptation Strategies faced issues of time and cost </a:t>
            </a:r>
            <a:r>
              <a:rPr lang="en-BZ" sz="2400" b="1" dirty="0" smtClean="0">
                <a:solidFill>
                  <a:schemeClr val="accent1"/>
                </a:solidFill>
              </a:rPr>
              <a:t>(multiplier effect)</a:t>
            </a:r>
          </a:p>
          <a:p>
            <a:pPr lvl="1"/>
            <a:r>
              <a:rPr lang="en-BZ" sz="2000" dirty="0" smtClean="0">
                <a:solidFill>
                  <a:schemeClr val="tx1"/>
                </a:solidFill>
              </a:rPr>
              <a:t>Time lag in the VCA regional training workshops and assessments delayed the preparation of the AS</a:t>
            </a:r>
          </a:p>
          <a:p>
            <a:pPr lvl="1"/>
            <a:r>
              <a:rPr lang="en-BZ" sz="2000" dirty="0" smtClean="0">
                <a:solidFill>
                  <a:schemeClr val="tx1"/>
                </a:solidFill>
              </a:rPr>
              <a:t>Lack of bids led to re-tendering of assessments and studies</a:t>
            </a:r>
          </a:p>
          <a:p>
            <a:pPr lvl="1"/>
            <a:r>
              <a:rPr lang="en-BZ" sz="2000" dirty="0" smtClean="0">
                <a:solidFill>
                  <a:schemeClr val="tx1"/>
                </a:solidFill>
              </a:rPr>
              <a:t>To keep within the timeframe, the VCAs and AS had to be bundled and at increased cost (this could only occur where both were in the same sector)</a:t>
            </a:r>
          </a:p>
          <a:p>
            <a:r>
              <a:rPr lang="en-BZ" sz="2400" dirty="0" smtClean="0">
                <a:solidFill>
                  <a:schemeClr val="tx1"/>
                </a:solidFill>
              </a:rPr>
              <a:t>Lack of early buy-in from some of the national agencies prolonged the response time</a:t>
            </a:r>
          </a:p>
          <a:p>
            <a:r>
              <a:rPr lang="en-BZ" sz="2400" dirty="0" smtClean="0">
                <a:solidFill>
                  <a:schemeClr val="tx1"/>
                </a:solidFill>
              </a:rPr>
              <a:t>Communication shortfalls between countries and the PIU</a:t>
            </a:r>
            <a:endParaRPr lang="en-BZ" sz="2400" dirty="0">
              <a:solidFill>
                <a:schemeClr val="tx1"/>
              </a:solidFill>
            </a:endParaRPr>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6</a:t>
            </a:fld>
            <a:endParaRPr lang="en-US">
              <a:solidFill>
                <a:srgbClr val="0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BZ" dirty="0" smtClean="0"/>
              <a:t>Outcomes and </a:t>
            </a:r>
            <a:br>
              <a:rPr lang="en-BZ" dirty="0" smtClean="0"/>
            </a:br>
            <a:r>
              <a:rPr lang="en-BZ" dirty="0" smtClean="0"/>
              <a:t>Future Perspectives</a:t>
            </a:r>
            <a:endParaRPr lang="en-BZ" dirty="0"/>
          </a:p>
        </p:txBody>
      </p:sp>
      <p:sp>
        <p:nvSpPr>
          <p:cNvPr id="3" name="Content Placeholder 2"/>
          <p:cNvSpPr>
            <a:spLocks noGrp="1"/>
          </p:cNvSpPr>
          <p:nvPr>
            <p:ph idx="1"/>
          </p:nvPr>
        </p:nvSpPr>
        <p:spPr/>
        <p:txBody>
          <a:bodyPr/>
          <a:lstStyle/>
          <a:p>
            <a:r>
              <a:rPr lang="en-BZ" sz="2400" dirty="0" smtClean="0"/>
              <a:t>An M&amp;E system should be in place to provide data and information to assist adaptation and decision-making by policy makers</a:t>
            </a:r>
          </a:p>
          <a:p>
            <a:r>
              <a:rPr lang="en-BZ" sz="2400" dirty="0" smtClean="0"/>
              <a:t>Project will have implemented a number of pilot and full adaptation projects (</a:t>
            </a:r>
            <a:r>
              <a:rPr lang="en-BZ" sz="2400" dirty="0" err="1" smtClean="0"/>
              <a:t>incld</a:t>
            </a:r>
            <a:r>
              <a:rPr lang="en-BZ" sz="2400" dirty="0" smtClean="0"/>
              <a:t>. community-level adaptation)</a:t>
            </a:r>
          </a:p>
          <a:p>
            <a:pPr lvl="1"/>
            <a:r>
              <a:rPr lang="en-BZ" sz="2000" dirty="0" smtClean="0"/>
              <a:t>These renewable energy projects promote a disaster risk management ethic</a:t>
            </a:r>
          </a:p>
          <a:p>
            <a:r>
              <a:rPr lang="en-BZ" sz="2400" dirty="0" smtClean="0"/>
              <a:t>Future adaptation partnerships through successful initiatives assists the Region in becoming more resilient</a:t>
            </a:r>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7</a:t>
            </a:fld>
            <a:endParaRPr lang="en-US">
              <a:solidFill>
                <a:srgbClr val="0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BZ" dirty="0" smtClean="0"/>
              <a:t>Opportunities for collaboration and Communication</a:t>
            </a:r>
            <a:endParaRPr lang="en-BZ" dirty="0"/>
          </a:p>
        </p:txBody>
      </p:sp>
      <p:sp>
        <p:nvSpPr>
          <p:cNvPr id="3" name="Content Placeholder 2"/>
          <p:cNvSpPr>
            <a:spLocks noGrp="1"/>
          </p:cNvSpPr>
          <p:nvPr>
            <p:ph idx="1"/>
          </p:nvPr>
        </p:nvSpPr>
        <p:spPr/>
        <p:txBody>
          <a:bodyPr/>
          <a:lstStyle/>
          <a:p>
            <a:r>
              <a:rPr lang="en-BZ" sz="2400" dirty="0" smtClean="0"/>
              <a:t>Participation in regional project coordination meetings provide opportunities to share experiences and cooperate in adaptation initiatives that are successful</a:t>
            </a:r>
          </a:p>
          <a:p>
            <a:r>
              <a:rPr lang="en-BZ" sz="2400" dirty="0" smtClean="0"/>
              <a:t>Within the Region countries share national experiences through workshops and training sessions, as well as in the annual project planning and coordination meetings</a:t>
            </a:r>
          </a:p>
          <a:p>
            <a:r>
              <a:rPr lang="en-BZ" sz="2400" dirty="0" smtClean="0"/>
              <a:t>The CCCCC Communication Strategy helps to disseminate the message to the wider Caribbean</a:t>
            </a:r>
            <a:endParaRPr lang="en-BZ" sz="2400" dirty="0"/>
          </a:p>
        </p:txBody>
      </p:sp>
      <p:sp>
        <p:nvSpPr>
          <p:cNvPr id="4" name="Slide Number Placeholder 3"/>
          <p:cNvSpPr>
            <a:spLocks noGrp="1"/>
          </p:cNvSpPr>
          <p:nvPr>
            <p:ph type="sldNum" sz="quarter" idx="12"/>
          </p:nvPr>
        </p:nvSpPr>
        <p:spPr/>
        <p:txBody>
          <a:bodyPr/>
          <a:lstStyle/>
          <a:p>
            <a:pPr>
              <a:defRPr/>
            </a:pPr>
            <a:fld id="{9A7051D0-18F5-43BA-989F-574843469CC3}" type="slidenum">
              <a:rPr lang="en-US" smtClean="0">
                <a:solidFill>
                  <a:srgbClr val="000000"/>
                </a:solidFill>
              </a:rPr>
              <a:pPr>
                <a:defRPr/>
              </a:pPr>
              <a:t>8</a:t>
            </a:fld>
            <a:endParaRPr lang="en-US">
              <a:solidFill>
                <a:srgbClr val="0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268760"/>
            <a:ext cx="8534400" cy="4800600"/>
          </a:xfrm>
        </p:spPr>
        <p:txBody>
          <a:bodyPr/>
          <a:lstStyle/>
          <a:p>
            <a:pPr algn="just" eaLnBrk="1" hangingPunct="1">
              <a:buNone/>
            </a:pPr>
            <a:r>
              <a:rPr lang="en-GB" dirty="0" smtClean="0">
                <a:solidFill>
                  <a:srgbClr val="103C72"/>
                </a:solidFill>
                <a:latin typeface="Arial" charset="0"/>
                <a:cs typeface="Arial" charset="0"/>
              </a:rPr>
              <a:t> </a:t>
            </a:r>
            <a:endParaRPr lang="en-GB" sz="2000" dirty="0" smtClean="0">
              <a:solidFill>
                <a:srgbClr val="103C72"/>
              </a:solidFill>
              <a:latin typeface="Arial" charset="0"/>
              <a:cs typeface="Arial" charset="0"/>
            </a:endParaRPr>
          </a:p>
          <a:p>
            <a:endParaRPr lang="en-GB" dirty="0" smtClean="0"/>
          </a:p>
          <a:p>
            <a:pPr algn="ctr">
              <a:buNone/>
            </a:pPr>
            <a:r>
              <a:rPr lang="en-GB" sz="7200" dirty="0" smtClean="0"/>
              <a:t>Thank You</a:t>
            </a:r>
          </a:p>
          <a:p>
            <a:pPr algn="ctr">
              <a:buNone/>
            </a:pPr>
            <a:endParaRPr lang="en-GB" dirty="0" smtClean="0"/>
          </a:p>
          <a:p>
            <a:pPr algn="ctr">
              <a:buNone/>
            </a:pPr>
            <a:r>
              <a:rPr lang="en-GB" dirty="0" smtClean="0"/>
              <a:t>Sharon </a:t>
            </a:r>
            <a:r>
              <a:rPr lang="en-GB" dirty="0" err="1" smtClean="0"/>
              <a:t>Lindo</a:t>
            </a:r>
            <a:r>
              <a:rPr lang="en-GB" smtClean="0"/>
              <a:t>, CCCCC</a:t>
            </a:r>
            <a:endParaRPr lang="en-GB" dirty="0" smtClean="0"/>
          </a:p>
          <a:p>
            <a:pPr algn="ctr">
              <a:buNone/>
            </a:pPr>
            <a:r>
              <a:rPr lang="en-GB" dirty="0" smtClean="0"/>
              <a:t>slindo@caribbeanclimate.bz</a:t>
            </a:r>
          </a:p>
        </p:txBody>
      </p:sp>
    </p:spTree>
    <p:extLst>
      <p:ext uri="{BB962C8B-B14F-4D97-AF65-F5344CB8AC3E}">
        <p14:creationId xmlns="" xmlns:p14="http://schemas.microsoft.com/office/powerpoint/2010/main" val="64795297"/>
      </p:ext>
    </p:extLst>
  </p:cSld>
  <p:clrMapOvr>
    <a:masterClrMapping/>
  </p:clrMapOvr>
  <p:timing>
    <p:tnLst>
      <p:par>
        <p:cTn id="1" dur="indefinite" restart="never" nodeType="tmRoot"/>
      </p:par>
    </p:tnLst>
  </p:timing>
</p:sld>
</file>

<file path=ppt/theme/theme1.xml><?xml version="1.0" encoding="utf-8"?>
<a:theme xmlns:a="http://schemas.openxmlformats.org/drawingml/2006/main" name="Intra-ACP GCCA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Intra-ACP GCCA template</Template>
  <TotalTime>4764</TotalTime>
  <Words>760</Words>
  <Application>Microsoft Office PowerPoint</Application>
  <PresentationFormat>On-screen Show (4:3)</PresentationFormat>
  <Paragraphs>84</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Intra-ACP GCCA template</vt:lpstr>
      <vt:lpstr>Slide 1</vt:lpstr>
      <vt:lpstr>Adaptation and DRR (2012/13)</vt:lpstr>
      <vt:lpstr>Adaptation and DRR (2012/13)</vt:lpstr>
      <vt:lpstr>Actions taken</vt:lpstr>
      <vt:lpstr>Actions taken</vt:lpstr>
      <vt:lpstr>Challenges faced</vt:lpstr>
      <vt:lpstr>Outcomes and  Future Perspectives</vt:lpstr>
      <vt:lpstr>Opportunities for collaboration and Communication</vt:lpstr>
      <vt:lpstr>Slide 9</vt:lpstr>
    </vt:vector>
  </TitlesOfParts>
  <Company>SAFEGE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GCCA Intra-ACP</dc:creator>
  <cp:lastModifiedBy>Mark Bynoe</cp:lastModifiedBy>
  <cp:revision>314</cp:revision>
  <dcterms:created xsi:type="dcterms:W3CDTF">2013-07-18T15:28:40Z</dcterms:created>
  <dcterms:modified xsi:type="dcterms:W3CDTF">2014-04-29T22:25:24Z</dcterms:modified>
</cp:coreProperties>
</file>